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6" r:id="rId2"/>
  </p:sldMasterIdLst>
  <p:notesMasterIdLst>
    <p:notesMasterId r:id="rId20"/>
  </p:notesMasterIdLst>
  <p:sldIdLst>
    <p:sldId id="256" r:id="rId3"/>
    <p:sldId id="319" r:id="rId4"/>
    <p:sldId id="320" r:id="rId5"/>
    <p:sldId id="286" r:id="rId6"/>
    <p:sldId id="283" r:id="rId7"/>
    <p:sldId id="289" r:id="rId8"/>
    <p:sldId id="323" r:id="rId9"/>
    <p:sldId id="297" r:id="rId10"/>
    <p:sldId id="330" r:id="rId11"/>
    <p:sldId id="329" r:id="rId12"/>
    <p:sldId id="331" r:id="rId13"/>
    <p:sldId id="325" r:id="rId14"/>
    <p:sldId id="263" r:id="rId15"/>
    <p:sldId id="264" r:id="rId16"/>
    <p:sldId id="332" r:id="rId17"/>
    <p:sldId id="265" r:id="rId18"/>
    <p:sldId id="261" r:id="rId19"/>
  </p:sldIdLst>
  <p:sldSz cx="12192000" cy="6858000"/>
  <p:notesSz cx="6808788" cy="9940925"/>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DEA751"/>
    <a:srgbClr val="D8A24F"/>
    <a:srgbClr val="1C4B88"/>
    <a:srgbClr val="1C4A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4599"/>
  </p:normalViewPr>
  <p:slideViewPr>
    <p:cSldViewPr snapToGrid="0" snapToObjects="1">
      <p:cViewPr varScale="1">
        <p:scale>
          <a:sx n="110" d="100"/>
          <a:sy n="110"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r>
              <a:rPr lang="en-US" sz="1400" dirty="0" err="1"/>
              <a:t>Alocare</a:t>
            </a:r>
            <a:r>
              <a:rPr lang="en-US" sz="1400" dirty="0"/>
              <a:t> </a:t>
            </a:r>
            <a:endParaRPr lang="ro-RO" sz="1400" dirty="0"/>
          </a:p>
          <a:p>
            <a:pPr>
              <a:defRPr sz="1400"/>
            </a:pPr>
            <a:r>
              <a:rPr lang="en-US" sz="1400" dirty="0" err="1"/>
              <a:t>generală</a:t>
            </a:r>
            <a:endParaRPr lang="en-US" sz="1400" dirty="0"/>
          </a:p>
        </c:rich>
      </c:tx>
      <c:layout>
        <c:manualLayout>
          <c:xMode val="edge"/>
          <c:yMode val="edge"/>
          <c:x val="2.9924688360774809E-4"/>
          <c:y val="0.289096181122725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2.9011320548965975E-3"/>
          <c:w val="1"/>
          <c:h val="0.83746847361066779"/>
        </c:manualLayout>
      </c:layout>
      <c:ofPieChart>
        <c:ofPieType val="pie"/>
        <c:varyColors val="1"/>
        <c:ser>
          <c:idx val="0"/>
          <c:order val="0"/>
          <c:tx>
            <c:strRef>
              <c:f>Sheet1!$B$1</c:f>
              <c:strCache>
                <c:ptCount val="1"/>
                <c:pt idx="0">
                  <c:v>Alocare generală</c:v>
                </c:pt>
              </c:strCache>
            </c:strRef>
          </c:tx>
          <c:explosion val="8"/>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741E-4D00-B58D-4562287F62EB}"/>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741E-4D00-B58D-4562287F62EB}"/>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DA9B-4292-94AF-9C68028DAF81}"/>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741E-4D00-B58D-4562287F62EB}"/>
              </c:ext>
            </c:extLst>
          </c:dPt>
          <c:dLbls>
            <c:delete val="1"/>
          </c:dLbls>
          <c:cat>
            <c:strRef>
              <c:f>Sheet1!$A$2:$A$4</c:f>
              <c:strCache>
                <c:ptCount val="3"/>
                <c:pt idx="0">
                  <c:v>Municipii reședință județ</c:v>
                </c:pt>
                <c:pt idx="1">
                  <c:v>Municipii</c:v>
                </c:pt>
                <c:pt idx="2">
                  <c:v>Orase</c:v>
                </c:pt>
              </c:strCache>
            </c:strRef>
          </c:cat>
          <c:val>
            <c:numRef>
              <c:f>Sheet1!$B$2:$B$4</c:f>
              <c:numCache>
                <c:formatCode>0.00</c:formatCode>
                <c:ptCount val="3"/>
                <c:pt idx="0">
                  <c:v>452578223.18000001</c:v>
                </c:pt>
                <c:pt idx="1">
                  <c:v>180796419.09</c:v>
                </c:pt>
                <c:pt idx="2">
                  <c:v>140263421.00999999</c:v>
                </c:pt>
              </c:numCache>
            </c:numRef>
          </c:val>
          <c:extLst>
            <c:ext xmlns:c16="http://schemas.microsoft.com/office/drawing/2014/chart" uri="{C3380CC4-5D6E-409C-BE32-E72D297353CC}">
              <c16:uniqueId val="{00000000-DA9B-4292-94AF-9C68028DAF81}"/>
            </c:ext>
          </c:extLst>
        </c:ser>
        <c:dLbls>
          <c:dLblPos val="inEnd"/>
          <c:showLegendKey val="0"/>
          <c:showVal val="0"/>
          <c:showCatName val="0"/>
          <c:showSerName val="0"/>
          <c:showPercent val="1"/>
          <c:showBubbleSize val="0"/>
          <c:showLeaderLines val="1"/>
        </c:dLbls>
        <c:gapWidth val="150"/>
        <c:splitType val="cust"/>
        <c:custSplit>
          <c:secondPiePt val="1"/>
          <c:secondPiePt val="2"/>
        </c:custSplit>
        <c:secondPieSize val="75"/>
        <c:serLines>
          <c:spPr>
            <a:ln w="9525" cap="flat" cmpd="sng" algn="ctr">
              <a:solidFill>
                <a:schemeClr val="dk1">
                  <a:lumMod val="35000"/>
                  <a:lumOff val="65000"/>
                </a:schemeClr>
              </a:solidFill>
              <a:round/>
            </a:ln>
            <a:effectLst/>
          </c:spPr>
        </c:serLines>
      </c:ofPieChart>
      <c:spPr>
        <a:noFill/>
        <a:ln>
          <a:noFill/>
        </a:ln>
        <a:effectLst/>
      </c:spPr>
    </c:plotArea>
    <c:legend>
      <c:legendPos val="b"/>
      <c:layout>
        <c:manualLayout>
          <c:xMode val="edge"/>
          <c:yMode val="edge"/>
          <c:x val="4.0799661120000602E-3"/>
          <c:y val="0.88716884948191155"/>
          <c:w val="0.99591995528610089"/>
          <c:h val="0.11283122419315129"/>
        </c:manualLayout>
      </c:layout>
      <c:overlay val="0"/>
      <c:spPr>
        <a:solidFill>
          <a:schemeClr val="lt1">
            <a:alpha val="78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lumMod val="95000"/>
        </a:schemeClr>
      </a:fgClr>
      <a:bgClr>
        <a:schemeClr val="lt1"/>
      </a:bgClr>
    </a:patt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56737" y="0"/>
            <a:ext cx="2950475" cy="498773"/>
          </a:xfrm>
          <a:prstGeom prst="rect">
            <a:avLst/>
          </a:prstGeom>
        </p:spPr>
        <p:txBody>
          <a:bodyPr vert="horz" lIns="91440" tIns="45720" rIns="91440" bIns="45720" rtlCol="0"/>
          <a:lstStyle>
            <a:lvl1pPr algn="r">
              <a:defRPr sz="1200"/>
            </a:lvl1pPr>
          </a:lstStyle>
          <a:p>
            <a:fld id="{5975DC09-CF9E-864F-B3C1-4EF2E4949372}" type="datetimeFigureOut">
              <a:rPr lang="ro-RO" smtClean="0"/>
              <a:t>15.03.2023</a:t>
            </a:fld>
            <a:endParaRPr lang="ro-RO"/>
          </a:p>
        </p:txBody>
      </p:sp>
      <p:sp>
        <p:nvSpPr>
          <p:cNvPr id="4" name="Slide Image Placeholder 3"/>
          <p:cNvSpPr>
            <a:spLocks noGrp="1" noRot="1" noChangeAspect="1"/>
          </p:cNvSpPr>
          <p:nvPr>
            <p:ph type="sldImg" idx="2"/>
          </p:nvPr>
        </p:nvSpPr>
        <p:spPr>
          <a:xfrm>
            <a:off x="423863" y="1243013"/>
            <a:ext cx="5961062" cy="3354387"/>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0879" y="4784070"/>
            <a:ext cx="5447030" cy="3914239"/>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6" name="Footer Placeholder 5"/>
          <p:cNvSpPr>
            <a:spLocks noGrp="1"/>
          </p:cNvSpPr>
          <p:nvPr>
            <p:ph type="ftr" sz="quarter" idx="4"/>
          </p:nvPr>
        </p:nvSpPr>
        <p:spPr>
          <a:xfrm>
            <a:off x="0" y="9442154"/>
            <a:ext cx="2950475" cy="498772"/>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56737" y="9442154"/>
            <a:ext cx="2950475" cy="498772"/>
          </a:xfrm>
          <a:prstGeom prst="rect">
            <a:avLst/>
          </a:prstGeom>
        </p:spPr>
        <p:txBody>
          <a:bodyPr vert="horz" lIns="91440" tIns="45720" rIns="91440" bIns="45720" rtlCol="0" anchor="b"/>
          <a:lstStyle>
            <a:lvl1pPr algn="r">
              <a:defRPr sz="1200"/>
            </a:lvl1pPr>
          </a:lstStyle>
          <a:p>
            <a:fld id="{140E6654-D5D9-C84D-B108-BDFD63BF2972}" type="slidenum">
              <a:rPr lang="ro-RO" smtClean="0"/>
              <a:t>‹#›</a:t>
            </a:fld>
            <a:endParaRPr lang="ro-RO"/>
          </a:p>
        </p:txBody>
      </p:sp>
    </p:spTree>
    <p:extLst>
      <p:ext uri="{BB962C8B-B14F-4D97-AF65-F5344CB8AC3E}">
        <p14:creationId xmlns:p14="http://schemas.microsoft.com/office/powerpoint/2010/main" val="204881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AA7AFE37-3712-41CA-BE5E-53894C4ADF46}" type="slidenum">
              <a:rPr lang="en-US" altLang="ro-RO" smtClean="0"/>
              <a:pPr>
                <a:defRPr/>
              </a:pPr>
              <a:t>16</a:t>
            </a:fld>
            <a:endParaRPr lang="en-US" altLang="ro-RO"/>
          </a:p>
        </p:txBody>
      </p:sp>
    </p:spTree>
    <p:extLst>
      <p:ext uri="{BB962C8B-B14F-4D97-AF65-F5344CB8AC3E}">
        <p14:creationId xmlns:p14="http://schemas.microsoft.com/office/powerpoint/2010/main" val="194311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52C3-0824-EE40-B8A6-3B985BEE6C8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ro-RO"/>
          </a:p>
        </p:txBody>
      </p:sp>
      <p:sp>
        <p:nvSpPr>
          <p:cNvPr id="3" name="Subtitle 2">
            <a:extLst>
              <a:ext uri="{FF2B5EF4-FFF2-40B4-BE49-F238E27FC236}">
                <a16:creationId xmlns:a16="http://schemas.microsoft.com/office/drawing/2014/main" id="{3F43C605-2AD3-0347-87C0-F5BC11B867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ro-RO"/>
          </a:p>
        </p:txBody>
      </p:sp>
      <p:sp>
        <p:nvSpPr>
          <p:cNvPr id="4" name="Date Placeholder 3">
            <a:extLst>
              <a:ext uri="{FF2B5EF4-FFF2-40B4-BE49-F238E27FC236}">
                <a16:creationId xmlns:a16="http://schemas.microsoft.com/office/drawing/2014/main" id="{7AA863B5-EEE4-F04F-931F-97CC8EA905F4}"/>
              </a:ext>
            </a:extLst>
          </p:cNvPr>
          <p:cNvSpPr>
            <a:spLocks noGrp="1"/>
          </p:cNvSpPr>
          <p:nvPr>
            <p:ph type="dt" sz="half" idx="10"/>
          </p:nvPr>
        </p:nvSpPr>
        <p:spPr/>
        <p:txBody>
          <a:bodyPr/>
          <a:lstStyle/>
          <a:p>
            <a:fld id="{CCEF99E0-A38A-0149-B41D-0C9320C922D3}" type="datetime1">
              <a:rPr lang="ro-RO" smtClean="0"/>
              <a:t>15.03.2023</a:t>
            </a:fld>
            <a:endParaRPr lang="ro-RO"/>
          </a:p>
        </p:txBody>
      </p:sp>
      <p:sp>
        <p:nvSpPr>
          <p:cNvPr id="5" name="Footer Placeholder 4">
            <a:extLst>
              <a:ext uri="{FF2B5EF4-FFF2-40B4-BE49-F238E27FC236}">
                <a16:creationId xmlns:a16="http://schemas.microsoft.com/office/drawing/2014/main" id="{3BC9A64E-C7F3-3242-9804-F12B82159DFD}"/>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15472D4C-DDE0-8540-B0B0-C31AE29EA733}"/>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426411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D80FA-46AB-E34C-9013-CCFD155A48BC}"/>
              </a:ext>
            </a:extLst>
          </p:cNvPr>
          <p:cNvSpPr>
            <a:spLocks noGrp="1"/>
          </p:cNvSpPr>
          <p:nvPr>
            <p:ph type="title"/>
          </p:nvPr>
        </p:nvSpPr>
        <p:spPr/>
        <p:txBody>
          <a:bodyPr/>
          <a:lstStyle/>
          <a:p>
            <a:r>
              <a:rPr lang="en-GB"/>
              <a:t>Click to edit Master title style</a:t>
            </a:r>
            <a:endParaRPr lang="ro-RO"/>
          </a:p>
        </p:txBody>
      </p:sp>
      <p:sp>
        <p:nvSpPr>
          <p:cNvPr id="3" name="Vertical Text Placeholder 2">
            <a:extLst>
              <a:ext uri="{FF2B5EF4-FFF2-40B4-BE49-F238E27FC236}">
                <a16:creationId xmlns:a16="http://schemas.microsoft.com/office/drawing/2014/main" id="{0D2070F9-76AB-2741-A57B-9D3807297C1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D1120442-A126-7149-8323-EE45D9B69BE6}"/>
              </a:ext>
            </a:extLst>
          </p:cNvPr>
          <p:cNvSpPr>
            <a:spLocks noGrp="1"/>
          </p:cNvSpPr>
          <p:nvPr>
            <p:ph type="dt" sz="half" idx="10"/>
          </p:nvPr>
        </p:nvSpPr>
        <p:spPr/>
        <p:txBody>
          <a:bodyPr/>
          <a:lstStyle/>
          <a:p>
            <a:fld id="{92D91A7E-7148-234A-A001-E2C2A29137FA}" type="datetime1">
              <a:rPr lang="ro-RO" smtClean="0"/>
              <a:t>15.03.2023</a:t>
            </a:fld>
            <a:endParaRPr lang="ro-RO"/>
          </a:p>
        </p:txBody>
      </p:sp>
      <p:sp>
        <p:nvSpPr>
          <p:cNvPr id="5" name="Footer Placeholder 4">
            <a:extLst>
              <a:ext uri="{FF2B5EF4-FFF2-40B4-BE49-F238E27FC236}">
                <a16:creationId xmlns:a16="http://schemas.microsoft.com/office/drawing/2014/main" id="{8050F840-3BF3-E14F-AE36-B4964A33FA5C}"/>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6AD9611A-21DD-7848-B158-878A4BCA2394}"/>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418120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D06ADE-3058-5E44-AA13-FDC1F4A2FD7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ro-RO"/>
          </a:p>
        </p:txBody>
      </p:sp>
      <p:sp>
        <p:nvSpPr>
          <p:cNvPr id="3" name="Vertical Text Placeholder 2">
            <a:extLst>
              <a:ext uri="{FF2B5EF4-FFF2-40B4-BE49-F238E27FC236}">
                <a16:creationId xmlns:a16="http://schemas.microsoft.com/office/drawing/2014/main" id="{EC4515FB-4B4D-E147-8C52-2AC72D54D8C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24A97AFE-530B-4443-A027-F9F447E9B067}"/>
              </a:ext>
            </a:extLst>
          </p:cNvPr>
          <p:cNvSpPr>
            <a:spLocks noGrp="1"/>
          </p:cNvSpPr>
          <p:nvPr>
            <p:ph type="dt" sz="half" idx="10"/>
          </p:nvPr>
        </p:nvSpPr>
        <p:spPr/>
        <p:txBody>
          <a:bodyPr/>
          <a:lstStyle/>
          <a:p>
            <a:fld id="{4AA07547-655D-E046-B64E-A8819B4915E3}" type="datetime1">
              <a:rPr lang="ro-RO" smtClean="0"/>
              <a:t>15.03.2023</a:t>
            </a:fld>
            <a:endParaRPr lang="ro-RO"/>
          </a:p>
        </p:txBody>
      </p:sp>
      <p:sp>
        <p:nvSpPr>
          <p:cNvPr id="5" name="Footer Placeholder 4">
            <a:extLst>
              <a:ext uri="{FF2B5EF4-FFF2-40B4-BE49-F238E27FC236}">
                <a16:creationId xmlns:a16="http://schemas.microsoft.com/office/drawing/2014/main" id="{7FE82A6C-18BB-3A42-82E3-4151F03F3AE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4C8F64E0-6467-A44A-A3AE-F5DD0C6C0B5F}"/>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921846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 Col Box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p:nvPr>
        </p:nvSpPr>
        <p:spPr>
          <a:xfrm>
            <a:off x="432000" y="432000"/>
            <a:ext cx="11340000"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p:nvPr>
        </p:nvSpPr>
        <p:spPr>
          <a:xfrm>
            <a:off x="744396" y="2463936"/>
            <a:ext cx="3726003" cy="3314545"/>
          </a:xfrm>
          <a:prstGeom prst="rightArrowCallout">
            <a:avLst>
              <a:gd name="adj1" fmla="val 50000"/>
              <a:gd name="adj2" fmla="val 25000"/>
              <a:gd name="adj3" fmla="val 15421"/>
              <a:gd name="adj4" fmla="val 80487"/>
            </a:avLst>
          </a:prstGeom>
          <a:solidFill>
            <a:schemeClr val="bg1">
              <a:lumMod val="95000"/>
            </a:schemeClr>
          </a:solidFill>
        </p:spPr>
        <p:txBody>
          <a:bodyPr lIns="180000" tIns="180000" rIns="180000"/>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Footer Placeholder 6">
            <a:extLst>
              <a:ext uri="{FF2B5EF4-FFF2-40B4-BE49-F238E27FC236}">
                <a16:creationId xmlns:a16="http://schemas.microsoft.com/office/drawing/2014/main" id="{19F419B1-164A-4B7A-BBEC-47B6151ECB05}"/>
              </a:ext>
            </a:extLst>
          </p:cNvPr>
          <p:cNvSpPr>
            <a:spLocks noGrp="1"/>
          </p:cNvSpPr>
          <p:nvPr>
            <p:ph type="ftr" sz="quarter" idx="10"/>
          </p:nvPr>
        </p:nvSpPr>
        <p:spPr/>
        <p:txBody>
          <a:bodyPr/>
          <a:lstStyle>
            <a:lvl1pPr>
              <a:defRPr>
                <a:solidFill>
                  <a:schemeClr val="tx1">
                    <a:lumMod val="75000"/>
                    <a:lumOff val="25000"/>
                  </a:schemeClr>
                </a:solidFill>
              </a:defRPr>
            </a:lvl1pPr>
          </a:lstStyle>
          <a:p>
            <a:r>
              <a:rPr lang="en-US" noProof="0" dirty="0"/>
              <a:t>Add a footer</a:t>
            </a:r>
          </a:p>
        </p:txBody>
      </p:sp>
      <p:sp>
        <p:nvSpPr>
          <p:cNvPr id="8" name="Slide Number Placeholder 7">
            <a:extLst>
              <a:ext uri="{FF2B5EF4-FFF2-40B4-BE49-F238E27FC236}">
                <a16:creationId xmlns:a16="http://schemas.microsoft.com/office/drawing/2014/main" id="{86E99B1E-D08C-46BA-9D27-9ED02F4C9B6C}"/>
              </a:ext>
            </a:extLst>
          </p:cNvPr>
          <p:cNvSpPr>
            <a:spLocks noGrp="1"/>
          </p:cNvSpPr>
          <p:nvPr>
            <p:ph type="sldNum" sz="quarter" idx="11"/>
          </p:nvPr>
        </p:nvSpPr>
        <p:spPr/>
        <p:txBody>
          <a:bodyPr/>
          <a:lstStyle>
            <a:lvl1pPr>
              <a:defRPr>
                <a:solidFill>
                  <a:schemeClr val="tx1">
                    <a:lumMod val="75000"/>
                    <a:lumOff val="25000"/>
                  </a:schemeClr>
                </a:solidFill>
              </a:defRPr>
            </a:lvl1pPr>
          </a:lstStyle>
          <a:p>
            <a:fld id="{19B51A1E-902D-48AF-9020-955120F399B6}" type="slidenum">
              <a:rPr lang="en-US" noProof="0" smtClean="0"/>
              <a:pPr/>
              <a:t>‹#›</a:t>
            </a:fld>
            <a:endParaRPr lang="en-US" noProof="0" dirty="0"/>
          </a:p>
        </p:txBody>
      </p:sp>
      <p:sp>
        <p:nvSpPr>
          <p:cNvPr id="5" name="Text Placeholder 4">
            <a:extLst>
              <a:ext uri="{FF2B5EF4-FFF2-40B4-BE49-F238E27FC236}">
                <a16:creationId xmlns:a16="http://schemas.microsoft.com/office/drawing/2014/main" id="{16A38E24-EB1C-472F-B631-5DF32F9C4CF5}"/>
              </a:ext>
            </a:extLst>
          </p:cNvPr>
          <p:cNvSpPr>
            <a:spLocks noGrp="1"/>
          </p:cNvSpPr>
          <p:nvPr>
            <p:ph type="body" sz="quarter" idx="12"/>
          </p:nvPr>
        </p:nvSpPr>
        <p:spPr>
          <a:xfrm>
            <a:off x="4613985" y="2463801"/>
            <a:ext cx="3726469" cy="3314200"/>
          </a:xfrm>
          <a:prstGeom prst="rightArrowCallout">
            <a:avLst>
              <a:gd name="adj1" fmla="val 50000"/>
              <a:gd name="adj2" fmla="val 25000"/>
              <a:gd name="adj3" fmla="val 16186"/>
              <a:gd name="adj4" fmla="val 80493"/>
            </a:avLst>
          </a:prstGeom>
          <a:solidFill>
            <a:schemeClr val="bg1">
              <a:lumMod val="95000"/>
            </a:schemeClr>
          </a:solidFill>
        </p:spPr>
        <p:txBody>
          <a:bodyPr lIns="180000" tIns="180000" rIns="18000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10">
            <a:extLst>
              <a:ext uri="{FF2B5EF4-FFF2-40B4-BE49-F238E27FC236}">
                <a16:creationId xmlns:a16="http://schemas.microsoft.com/office/drawing/2014/main" id="{5B4A252E-78C9-4F76-98A4-A4B580AD072A}"/>
              </a:ext>
            </a:extLst>
          </p:cNvPr>
          <p:cNvSpPr>
            <a:spLocks noGrp="1"/>
          </p:cNvSpPr>
          <p:nvPr>
            <p:ph type="body" sz="quarter" idx="13"/>
          </p:nvPr>
        </p:nvSpPr>
        <p:spPr>
          <a:xfrm>
            <a:off x="8483985" y="2463801"/>
            <a:ext cx="2963619" cy="3314200"/>
          </a:xfrm>
          <a:prstGeom prst="rect">
            <a:avLst/>
          </a:prstGeom>
          <a:solidFill>
            <a:schemeClr val="bg1">
              <a:lumMod val="95000"/>
            </a:schemeClr>
          </a:solidFill>
        </p:spPr>
        <p:txBody>
          <a:bodyPr lIns="180000" tIns="180000" rIns="18000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a:extLst>
              <a:ext uri="{FF2B5EF4-FFF2-40B4-BE49-F238E27FC236}">
                <a16:creationId xmlns:a16="http://schemas.microsoft.com/office/drawing/2014/main" id="{F8E9D1B9-1C3A-4397-B3B4-9A921D64159E}"/>
              </a:ext>
            </a:extLst>
          </p:cNvPr>
          <p:cNvSpPr>
            <a:spLocks noGrp="1"/>
          </p:cNvSpPr>
          <p:nvPr>
            <p:ph type="body" sz="quarter" idx="26" hasCustomPrompt="1"/>
          </p:nvPr>
        </p:nvSpPr>
        <p:spPr>
          <a:xfrm>
            <a:off x="431800" y="1080000"/>
            <a:ext cx="11339513" cy="276561"/>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 Header</a:t>
            </a:r>
          </a:p>
        </p:txBody>
      </p:sp>
      <p:sp>
        <p:nvSpPr>
          <p:cNvPr id="6" name="Text Placeholder 5">
            <a:extLst>
              <a:ext uri="{FF2B5EF4-FFF2-40B4-BE49-F238E27FC236}">
                <a16:creationId xmlns:a16="http://schemas.microsoft.com/office/drawing/2014/main" id="{1B4F049D-3C57-44BB-ACE2-1363AF36D9EF}"/>
              </a:ext>
            </a:extLst>
          </p:cNvPr>
          <p:cNvSpPr>
            <a:spLocks noGrp="1"/>
          </p:cNvSpPr>
          <p:nvPr>
            <p:ph type="body" sz="quarter" idx="27" hasCustomPrompt="1"/>
          </p:nvPr>
        </p:nvSpPr>
        <p:spPr>
          <a:xfrm>
            <a:off x="744236" y="1647240"/>
            <a:ext cx="2975578" cy="648000"/>
          </a:xfrm>
          <a:ln>
            <a:solidFill>
              <a:schemeClr val="accent1"/>
            </a:solidFill>
          </a:ln>
        </p:spPr>
        <p:txBody>
          <a:bodyPr tIns="108000" anchor="t"/>
          <a:lstStyle>
            <a:lvl1pPr marL="0" indent="0" algn="ctr">
              <a:buNone/>
              <a:defRPr>
                <a:latin typeface="+mj-lt"/>
              </a:defRPr>
            </a:lvl1pPr>
            <a:lvl2pPr marL="266700" indent="0" algn="ctr">
              <a:buNone/>
              <a:defRPr/>
            </a:lvl2pPr>
            <a:lvl3pPr marL="542925" indent="0" algn="ctr">
              <a:buNone/>
              <a:defRPr/>
            </a:lvl3pPr>
            <a:lvl4pPr marL="809625" indent="0" algn="ctr">
              <a:buNone/>
              <a:defRPr/>
            </a:lvl4pPr>
            <a:lvl5pPr marL="1076325" indent="0" algn="ctr">
              <a:buNone/>
              <a:defRPr/>
            </a:lvl5pPr>
          </a:lstStyle>
          <a:p>
            <a:pPr lvl="0"/>
            <a:r>
              <a:rPr lang="en-US" noProof="0"/>
              <a:t>Section 1 Title</a:t>
            </a:r>
          </a:p>
        </p:txBody>
      </p:sp>
      <p:sp>
        <p:nvSpPr>
          <p:cNvPr id="12" name="Text Placeholder 11">
            <a:extLst>
              <a:ext uri="{FF2B5EF4-FFF2-40B4-BE49-F238E27FC236}">
                <a16:creationId xmlns:a16="http://schemas.microsoft.com/office/drawing/2014/main" id="{FB9B793F-A64B-475C-96F3-FB40100E01E4}"/>
              </a:ext>
            </a:extLst>
          </p:cNvPr>
          <p:cNvSpPr>
            <a:spLocks noGrp="1"/>
          </p:cNvSpPr>
          <p:nvPr>
            <p:ph type="body" sz="quarter" idx="28" hasCustomPrompt="1"/>
          </p:nvPr>
        </p:nvSpPr>
        <p:spPr>
          <a:xfrm>
            <a:off x="4608336" y="1647040"/>
            <a:ext cx="2975578" cy="648000"/>
          </a:xfrm>
          <a:ln>
            <a:solidFill>
              <a:schemeClr val="accent2"/>
            </a:solidFill>
          </a:ln>
        </p:spPr>
        <p:txBody>
          <a:bodyPr tIns="108000" anchor="t"/>
          <a:lstStyle>
            <a:lvl1pPr marL="0" indent="0" algn="ctr">
              <a:buNone/>
              <a:defRPr>
                <a:latin typeface="+mj-lt"/>
              </a:defRPr>
            </a:lvl1pPr>
          </a:lstStyle>
          <a:p>
            <a:pPr lvl="0"/>
            <a:r>
              <a:rPr lang="en-US" noProof="0"/>
              <a:t>Section 2 Title</a:t>
            </a:r>
          </a:p>
        </p:txBody>
      </p:sp>
      <p:sp>
        <p:nvSpPr>
          <p:cNvPr id="14" name="Text Placeholder 13">
            <a:extLst>
              <a:ext uri="{FF2B5EF4-FFF2-40B4-BE49-F238E27FC236}">
                <a16:creationId xmlns:a16="http://schemas.microsoft.com/office/drawing/2014/main" id="{0EF53567-5287-43FB-B07E-A12F3AEEDB98}"/>
              </a:ext>
            </a:extLst>
          </p:cNvPr>
          <p:cNvSpPr>
            <a:spLocks noGrp="1"/>
          </p:cNvSpPr>
          <p:nvPr>
            <p:ph type="body" sz="quarter" idx="29" hasCustomPrompt="1"/>
          </p:nvPr>
        </p:nvSpPr>
        <p:spPr>
          <a:xfrm>
            <a:off x="8483986" y="1647240"/>
            <a:ext cx="2975578" cy="648000"/>
          </a:xfrm>
          <a:ln>
            <a:solidFill>
              <a:schemeClr val="accent3"/>
            </a:solidFill>
          </a:ln>
        </p:spPr>
        <p:txBody>
          <a:bodyPr tIns="108000" anchor="t"/>
          <a:lstStyle>
            <a:lvl1pPr marL="0" indent="0" algn="ctr">
              <a:buNone/>
              <a:defRPr>
                <a:latin typeface="+mj-lt"/>
              </a:defRPr>
            </a:lvl1pPr>
          </a:lstStyle>
          <a:p>
            <a:pPr lvl="0"/>
            <a:r>
              <a:rPr lang="en-US" noProof="0"/>
              <a:t>Section 3 Title</a:t>
            </a:r>
          </a:p>
        </p:txBody>
      </p:sp>
    </p:spTree>
    <p:extLst>
      <p:ext uri="{BB962C8B-B14F-4D97-AF65-F5344CB8AC3E}">
        <p14:creationId xmlns:p14="http://schemas.microsoft.com/office/powerpoint/2010/main" val="2769388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5_Title Slide">
    <p:spTree>
      <p:nvGrpSpPr>
        <p:cNvPr id="1" name=""/>
        <p:cNvGrpSpPr/>
        <p:nvPr/>
      </p:nvGrpSpPr>
      <p:grpSpPr>
        <a:xfrm>
          <a:off x="0" y="0"/>
          <a:ext cx="0" cy="0"/>
          <a:chOff x="0" y="0"/>
          <a:chExt cx="0" cy="0"/>
        </a:xfrm>
      </p:grpSpPr>
      <p:sp>
        <p:nvSpPr>
          <p:cNvPr id="3" name="Picture Placeholder 2"/>
          <p:cNvSpPr>
            <a:spLocks noGrp="1"/>
          </p:cNvSpPr>
          <p:nvPr>
            <p:ph type="pic" idx="12" hasCustomPrompt="1"/>
          </p:nvPr>
        </p:nvSpPr>
        <p:spPr>
          <a:xfrm>
            <a:off x="3234683" y="720001"/>
            <a:ext cx="2304256" cy="5382753"/>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4" name="Picture Placeholder 2"/>
          <p:cNvSpPr>
            <a:spLocks noGrp="1"/>
          </p:cNvSpPr>
          <p:nvPr>
            <p:ph type="pic" idx="13" hasCustomPrompt="1"/>
          </p:nvPr>
        </p:nvSpPr>
        <p:spPr>
          <a:xfrm>
            <a:off x="738405" y="720001"/>
            <a:ext cx="2304256" cy="5382753"/>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
        <p:nvSpPr>
          <p:cNvPr id="5" name="Picture Placeholder 2"/>
          <p:cNvSpPr>
            <a:spLocks noGrp="1"/>
          </p:cNvSpPr>
          <p:nvPr>
            <p:ph type="pic" idx="14" hasCustomPrompt="1"/>
          </p:nvPr>
        </p:nvSpPr>
        <p:spPr>
          <a:xfrm>
            <a:off x="5730960" y="720001"/>
            <a:ext cx="2304256" cy="5382753"/>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ltLang="ko-KR" dirty="0"/>
              <a:t>Insert Your Image</a:t>
            </a:r>
            <a:endParaRPr lang="ko-KR" altLang="en-US" dirty="0"/>
          </a:p>
        </p:txBody>
      </p:sp>
    </p:spTree>
    <p:extLst>
      <p:ext uri="{BB962C8B-B14F-4D97-AF65-F5344CB8AC3E}">
        <p14:creationId xmlns:p14="http://schemas.microsoft.com/office/powerpoint/2010/main" val="3035039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latin typeface="+mj-lt"/>
                <a:cs typeface="Arial" pitchFamily="34" charset="0"/>
              </a:defRPr>
            </a:lvl1pPr>
          </a:lstStyle>
          <a:p>
            <a:r>
              <a:rPr lang="en-US" altLang="ko-KR" dirty="0"/>
              <a:t>Free PPT _ Click to add title</a:t>
            </a:r>
            <a:endParaRPr lang="ko-KR" altLang="en-US" dirty="0"/>
          </a:p>
        </p:txBody>
      </p:sp>
    </p:spTree>
    <p:extLst>
      <p:ext uri="{BB962C8B-B14F-4D97-AF65-F5344CB8AC3E}">
        <p14:creationId xmlns:p14="http://schemas.microsoft.com/office/powerpoint/2010/main" val="900598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55891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5779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900199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3/15/2023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820513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3/15/2023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53813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1523E-A441-944B-8F14-FC7EC1F4DB9E}"/>
              </a:ext>
            </a:extLst>
          </p:cNvPr>
          <p:cNvSpPr>
            <a:spLocks noGrp="1"/>
          </p:cNvSpPr>
          <p:nvPr>
            <p:ph type="title"/>
          </p:nvPr>
        </p:nvSpPr>
        <p:spPr/>
        <p:txBody>
          <a:bodyPr/>
          <a:lstStyle/>
          <a:p>
            <a:r>
              <a:rPr lang="en-GB"/>
              <a:t>Click to edit Master title style</a:t>
            </a:r>
            <a:endParaRPr lang="ro-RO"/>
          </a:p>
        </p:txBody>
      </p:sp>
      <p:sp>
        <p:nvSpPr>
          <p:cNvPr id="3" name="Content Placeholder 2">
            <a:extLst>
              <a:ext uri="{FF2B5EF4-FFF2-40B4-BE49-F238E27FC236}">
                <a16:creationId xmlns:a16="http://schemas.microsoft.com/office/drawing/2014/main" id="{4C2CB5BE-508E-7241-AEA0-28B11C2D934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24941E72-F486-D744-B654-ED42A7B5CE78}"/>
              </a:ext>
            </a:extLst>
          </p:cNvPr>
          <p:cNvSpPr>
            <a:spLocks noGrp="1"/>
          </p:cNvSpPr>
          <p:nvPr>
            <p:ph type="dt" sz="half" idx="10"/>
          </p:nvPr>
        </p:nvSpPr>
        <p:spPr/>
        <p:txBody>
          <a:bodyPr/>
          <a:lstStyle/>
          <a:p>
            <a:fld id="{9D1034DF-D571-7E44-AC26-638E86EA3FA9}" type="datetime1">
              <a:rPr lang="ro-RO" smtClean="0"/>
              <a:t>15.03.2023</a:t>
            </a:fld>
            <a:endParaRPr lang="ro-RO"/>
          </a:p>
        </p:txBody>
      </p:sp>
      <p:sp>
        <p:nvSpPr>
          <p:cNvPr id="5" name="Footer Placeholder 4">
            <a:extLst>
              <a:ext uri="{FF2B5EF4-FFF2-40B4-BE49-F238E27FC236}">
                <a16:creationId xmlns:a16="http://schemas.microsoft.com/office/drawing/2014/main" id="{3B7D0479-FC43-D64A-9661-09CE603B860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02CA0907-4397-7F41-AAC2-46561294DDE7}"/>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775325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3/15/2023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85970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3/15/2023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73788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3/15/2023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5125980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3/15/2023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055832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44703519"/>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3ED0CC-082F-4160-86E5-0D6041F12778}" type="datetime1">
              <a:rPr lang="en-US" smtClean="0"/>
              <a:t>3/15/2023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2065633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E179-2AB0-DF4B-8B86-5909CE452DA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ro-RO"/>
          </a:p>
        </p:txBody>
      </p:sp>
      <p:sp>
        <p:nvSpPr>
          <p:cNvPr id="3" name="Text Placeholder 2">
            <a:extLst>
              <a:ext uri="{FF2B5EF4-FFF2-40B4-BE49-F238E27FC236}">
                <a16:creationId xmlns:a16="http://schemas.microsoft.com/office/drawing/2014/main" id="{F810A9A5-2B80-3041-B3EC-0D83E50A16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4DA34F-6918-C64E-AA32-4A787B474F7B}"/>
              </a:ext>
            </a:extLst>
          </p:cNvPr>
          <p:cNvSpPr>
            <a:spLocks noGrp="1"/>
          </p:cNvSpPr>
          <p:nvPr>
            <p:ph type="dt" sz="half" idx="10"/>
          </p:nvPr>
        </p:nvSpPr>
        <p:spPr/>
        <p:txBody>
          <a:bodyPr/>
          <a:lstStyle/>
          <a:p>
            <a:fld id="{D60BF8DC-513A-7D41-BC19-56A0F4DAA2FD}" type="datetime1">
              <a:rPr lang="ro-RO" smtClean="0"/>
              <a:t>15.03.2023</a:t>
            </a:fld>
            <a:endParaRPr lang="ro-RO"/>
          </a:p>
        </p:txBody>
      </p:sp>
      <p:sp>
        <p:nvSpPr>
          <p:cNvPr id="5" name="Footer Placeholder 4">
            <a:extLst>
              <a:ext uri="{FF2B5EF4-FFF2-40B4-BE49-F238E27FC236}">
                <a16:creationId xmlns:a16="http://schemas.microsoft.com/office/drawing/2014/main" id="{B6629160-33AA-9149-AB49-D56B44FE599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6D6F5094-7F41-3548-AF46-1D250F6C9CF8}"/>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73703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5B91A-22A7-3448-882E-2B752F802DAB}"/>
              </a:ext>
            </a:extLst>
          </p:cNvPr>
          <p:cNvSpPr>
            <a:spLocks noGrp="1"/>
          </p:cNvSpPr>
          <p:nvPr>
            <p:ph type="title"/>
          </p:nvPr>
        </p:nvSpPr>
        <p:spPr/>
        <p:txBody>
          <a:bodyPr/>
          <a:lstStyle/>
          <a:p>
            <a:r>
              <a:rPr lang="en-GB"/>
              <a:t>Click to edit Master title style</a:t>
            </a:r>
            <a:endParaRPr lang="ro-RO"/>
          </a:p>
        </p:txBody>
      </p:sp>
      <p:sp>
        <p:nvSpPr>
          <p:cNvPr id="3" name="Content Placeholder 2">
            <a:extLst>
              <a:ext uri="{FF2B5EF4-FFF2-40B4-BE49-F238E27FC236}">
                <a16:creationId xmlns:a16="http://schemas.microsoft.com/office/drawing/2014/main" id="{12496EBC-B0E6-BB46-85F5-AB0AF7747FB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Content Placeholder 3">
            <a:extLst>
              <a:ext uri="{FF2B5EF4-FFF2-40B4-BE49-F238E27FC236}">
                <a16:creationId xmlns:a16="http://schemas.microsoft.com/office/drawing/2014/main" id="{F590ED52-8447-524A-A4EC-EC536C5D87A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5" name="Date Placeholder 4">
            <a:extLst>
              <a:ext uri="{FF2B5EF4-FFF2-40B4-BE49-F238E27FC236}">
                <a16:creationId xmlns:a16="http://schemas.microsoft.com/office/drawing/2014/main" id="{980DBAC3-19DE-E047-A2D2-439816895FC2}"/>
              </a:ext>
            </a:extLst>
          </p:cNvPr>
          <p:cNvSpPr>
            <a:spLocks noGrp="1"/>
          </p:cNvSpPr>
          <p:nvPr>
            <p:ph type="dt" sz="half" idx="10"/>
          </p:nvPr>
        </p:nvSpPr>
        <p:spPr/>
        <p:txBody>
          <a:bodyPr/>
          <a:lstStyle/>
          <a:p>
            <a:fld id="{1E185ACB-D7B5-7041-BB10-7DBE53C9795D}" type="datetime1">
              <a:rPr lang="ro-RO" smtClean="0"/>
              <a:t>15.03.2023</a:t>
            </a:fld>
            <a:endParaRPr lang="ro-RO"/>
          </a:p>
        </p:txBody>
      </p:sp>
      <p:sp>
        <p:nvSpPr>
          <p:cNvPr id="6" name="Footer Placeholder 5">
            <a:extLst>
              <a:ext uri="{FF2B5EF4-FFF2-40B4-BE49-F238E27FC236}">
                <a16:creationId xmlns:a16="http://schemas.microsoft.com/office/drawing/2014/main" id="{4B77F2F3-827A-5448-B589-C0B0C47D64D6}"/>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C996B958-D784-4047-B22B-DCACDDFC5B9C}"/>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46901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1F143-50C8-E248-92A0-EAD0725D7A5A}"/>
              </a:ext>
            </a:extLst>
          </p:cNvPr>
          <p:cNvSpPr>
            <a:spLocks noGrp="1"/>
          </p:cNvSpPr>
          <p:nvPr>
            <p:ph type="title"/>
          </p:nvPr>
        </p:nvSpPr>
        <p:spPr>
          <a:xfrm>
            <a:off x="839788" y="365125"/>
            <a:ext cx="10515600" cy="1325563"/>
          </a:xfrm>
        </p:spPr>
        <p:txBody>
          <a:bodyPr/>
          <a:lstStyle/>
          <a:p>
            <a:r>
              <a:rPr lang="en-GB"/>
              <a:t>Click to edit Master title style</a:t>
            </a:r>
            <a:endParaRPr lang="ro-RO"/>
          </a:p>
        </p:txBody>
      </p:sp>
      <p:sp>
        <p:nvSpPr>
          <p:cNvPr id="3" name="Text Placeholder 2">
            <a:extLst>
              <a:ext uri="{FF2B5EF4-FFF2-40B4-BE49-F238E27FC236}">
                <a16:creationId xmlns:a16="http://schemas.microsoft.com/office/drawing/2014/main" id="{CCA275C6-4F89-6147-A222-80D40C5895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ABC76A0-62D8-9541-BE4C-62C8034C085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5" name="Text Placeholder 4">
            <a:extLst>
              <a:ext uri="{FF2B5EF4-FFF2-40B4-BE49-F238E27FC236}">
                <a16:creationId xmlns:a16="http://schemas.microsoft.com/office/drawing/2014/main" id="{8096FF9F-5F4A-8F42-A533-B3ABDF8FFD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F7F810A-E193-EA4C-8B8B-E739FAD6761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7" name="Date Placeholder 6">
            <a:extLst>
              <a:ext uri="{FF2B5EF4-FFF2-40B4-BE49-F238E27FC236}">
                <a16:creationId xmlns:a16="http://schemas.microsoft.com/office/drawing/2014/main" id="{E80212E1-0B9A-7245-8671-E99604C56C47}"/>
              </a:ext>
            </a:extLst>
          </p:cNvPr>
          <p:cNvSpPr>
            <a:spLocks noGrp="1"/>
          </p:cNvSpPr>
          <p:nvPr>
            <p:ph type="dt" sz="half" idx="10"/>
          </p:nvPr>
        </p:nvSpPr>
        <p:spPr/>
        <p:txBody>
          <a:bodyPr/>
          <a:lstStyle/>
          <a:p>
            <a:fld id="{02A7517E-AF17-C846-B2C4-1FD0290FA3BB}" type="datetime1">
              <a:rPr lang="ro-RO" smtClean="0"/>
              <a:t>15.03.2023</a:t>
            </a:fld>
            <a:endParaRPr lang="ro-RO"/>
          </a:p>
        </p:txBody>
      </p:sp>
      <p:sp>
        <p:nvSpPr>
          <p:cNvPr id="8" name="Footer Placeholder 7">
            <a:extLst>
              <a:ext uri="{FF2B5EF4-FFF2-40B4-BE49-F238E27FC236}">
                <a16:creationId xmlns:a16="http://schemas.microsoft.com/office/drawing/2014/main" id="{61F330CB-16D8-674D-8E64-3AC66747AF63}"/>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316D3F82-DEFD-484A-BA8D-0294A03E31CB}"/>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95906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1B15-D65A-2440-9FA0-8A1B9F2F9398}"/>
              </a:ext>
            </a:extLst>
          </p:cNvPr>
          <p:cNvSpPr>
            <a:spLocks noGrp="1"/>
          </p:cNvSpPr>
          <p:nvPr>
            <p:ph type="title"/>
          </p:nvPr>
        </p:nvSpPr>
        <p:spPr/>
        <p:txBody>
          <a:bodyPr/>
          <a:lstStyle/>
          <a:p>
            <a:r>
              <a:rPr lang="en-GB"/>
              <a:t>Click to edit Master title style</a:t>
            </a:r>
            <a:endParaRPr lang="ro-RO"/>
          </a:p>
        </p:txBody>
      </p:sp>
      <p:sp>
        <p:nvSpPr>
          <p:cNvPr id="3" name="Date Placeholder 2">
            <a:extLst>
              <a:ext uri="{FF2B5EF4-FFF2-40B4-BE49-F238E27FC236}">
                <a16:creationId xmlns:a16="http://schemas.microsoft.com/office/drawing/2014/main" id="{74075A06-B958-4742-B45F-5816528D4668}"/>
              </a:ext>
            </a:extLst>
          </p:cNvPr>
          <p:cNvSpPr>
            <a:spLocks noGrp="1"/>
          </p:cNvSpPr>
          <p:nvPr>
            <p:ph type="dt" sz="half" idx="10"/>
          </p:nvPr>
        </p:nvSpPr>
        <p:spPr/>
        <p:txBody>
          <a:bodyPr/>
          <a:lstStyle/>
          <a:p>
            <a:fld id="{70349294-14F4-A34E-A5BC-EC0179D78CBD}" type="datetime1">
              <a:rPr lang="ro-RO" smtClean="0"/>
              <a:t>15.03.2023</a:t>
            </a:fld>
            <a:endParaRPr lang="ro-RO"/>
          </a:p>
        </p:txBody>
      </p:sp>
      <p:sp>
        <p:nvSpPr>
          <p:cNvPr id="4" name="Footer Placeholder 3">
            <a:extLst>
              <a:ext uri="{FF2B5EF4-FFF2-40B4-BE49-F238E27FC236}">
                <a16:creationId xmlns:a16="http://schemas.microsoft.com/office/drawing/2014/main" id="{105FBC5F-9F0B-D64D-8AA3-12610A614EB9}"/>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6FDB528E-7CE5-A749-A355-BFFF38D31A3A}"/>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3717713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AB6EFA-9618-AE4A-98AE-84632904052E}"/>
              </a:ext>
            </a:extLst>
          </p:cNvPr>
          <p:cNvSpPr>
            <a:spLocks noGrp="1"/>
          </p:cNvSpPr>
          <p:nvPr>
            <p:ph type="dt" sz="half" idx="10"/>
          </p:nvPr>
        </p:nvSpPr>
        <p:spPr/>
        <p:txBody>
          <a:bodyPr/>
          <a:lstStyle/>
          <a:p>
            <a:fld id="{375F2345-A626-D444-B63A-E849419F18B3}" type="datetime1">
              <a:rPr lang="ro-RO" smtClean="0"/>
              <a:t>15.03.2023</a:t>
            </a:fld>
            <a:endParaRPr lang="ro-RO"/>
          </a:p>
        </p:txBody>
      </p:sp>
      <p:sp>
        <p:nvSpPr>
          <p:cNvPr id="3" name="Footer Placeholder 2">
            <a:extLst>
              <a:ext uri="{FF2B5EF4-FFF2-40B4-BE49-F238E27FC236}">
                <a16:creationId xmlns:a16="http://schemas.microsoft.com/office/drawing/2014/main" id="{7ED6E1C4-B7AA-FD4F-ABFD-5CB514E1B36D}"/>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9CCC8F7B-59FD-4641-9EE0-BFAA3692933E}"/>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830796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869C8-7F6C-7048-95A0-4F85AEB095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ro-RO"/>
          </a:p>
        </p:txBody>
      </p:sp>
      <p:sp>
        <p:nvSpPr>
          <p:cNvPr id="3" name="Content Placeholder 2">
            <a:extLst>
              <a:ext uri="{FF2B5EF4-FFF2-40B4-BE49-F238E27FC236}">
                <a16:creationId xmlns:a16="http://schemas.microsoft.com/office/drawing/2014/main" id="{09330250-69DF-F941-8F8A-D400202DB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Text Placeholder 3">
            <a:extLst>
              <a:ext uri="{FF2B5EF4-FFF2-40B4-BE49-F238E27FC236}">
                <a16:creationId xmlns:a16="http://schemas.microsoft.com/office/drawing/2014/main" id="{1ADBB13F-E775-FA4B-BFD7-155970E643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2A95A10-F677-EE42-BC74-7B11249E807F}"/>
              </a:ext>
            </a:extLst>
          </p:cNvPr>
          <p:cNvSpPr>
            <a:spLocks noGrp="1"/>
          </p:cNvSpPr>
          <p:nvPr>
            <p:ph type="dt" sz="half" idx="10"/>
          </p:nvPr>
        </p:nvSpPr>
        <p:spPr/>
        <p:txBody>
          <a:bodyPr/>
          <a:lstStyle/>
          <a:p>
            <a:fld id="{CFE29CE5-C36B-C448-8739-0886E09FBE73}" type="datetime1">
              <a:rPr lang="ro-RO" smtClean="0"/>
              <a:t>15.03.2023</a:t>
            </a:fld>
            <a:endParaRPr lang="ro-RO"/>
          </a:p>
        </p:txBody>
      </p:sp>
      <p:sp>
        <p:nvSpPr>
          <p:cNvPr id="6" name="Footer Placeholder 5">
            <a:extLst>
              <a:ext uri="{FF2B5EF4-FFF2-40B4-BE49-F238E27FC236}">
                <a16:creationId xmlns:a16="http://schemas.microsoft.com/office/drawing/2014/main" id="{494F5CF6-F7FA-4F43-AB71-1D390A1FBF39}"/>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8DD32D95-4634-DA4C-AE96-D81A5AF5E631}"/>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01543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65FA-35E6-5444-AA5E-C96A9538C3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ro-RO"/>
          </a:p>
        </p:txBody>
      </p:sp>
      <p:sp>
        <p:nvSpPr>
          <p:cNvPr id="3" name="Picture Placeholder 2">
            <a:extLst>
              <a:ext uri="{FF2B5EF4-FFF2-40B4-BE49-F238E27FC236}">
                <a16:creationId xmlns:a16="http://schemas.microsoft.com/office/drawing/2014/main" id="{99E16125-5F78-D841-8203-D8176D5FD6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a:extLst>
              <a:ext uri="{FF2B5EF4-FFF2-40B4-BE49-F238E27FC236}">
                <a16:creationId xmlns:a16="http://schemas.microsoft.com/office/drawing/2014/main" id="{8725ECAC-DE38-7747-8EB8-D31FA15DE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7373E7-3046-6946-901A-FFC71D180F8D}"/>
              </a:ext>
            </a:extLst>
          </p:cNvPr>
          <p:cNvSpPr>
            <a:spLocks noGrp="1"/>
          </p:cNvSpPr>
          <p:nvPr>
            <p:ph type="dt" sz="half" idx="10"/>
          </p:nvPr>
        </p:nvSpPr>
        <p:spPr/>
        <p:txBody>
          <a:bodyPr/>
          <a:lstStyle/>
          <a:p>
            <a:fld id="{3151A414-C68C-9F4E-9D60-97D33B353E37}" type="datetime1">
              <a:rPr lang="ro-RO" smtClean="0"/>
              <a:t>15.03.2023</a:t>
            </a:fld>
            <a:endParaRPr lang="ro-RO"/>
          </a:p>
        </p:txBody>
      </p:sp>
      <p:sp>
        <p:nvSpPr>
          <p:cNvPr id="6" name="Footer Placeholder 5">
            <a:extLst>
              <a:ext uri="{FF2B5EF4-FFF2-40B4-BE49-F238E27FC236}">
                <a16:creationId xmlns:a16="http://schemas.microsoft.com/office/drawing/2014/main" id="{68B61526-3AAF-364D-BF72-A2C1B030CA43}"/>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D9C7C0EC-2409-9C4C-8DDD-5DEC7D01782A}"/>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565722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DC776D-E604-EA49-84F6-7273598929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ro-RO"/>
          </a:p>
        </p:txBody>
      </p:sp>
      <p:sp>
        <p:nvSpPr>
          <p:cNvPr id="3" name="Text Placeholder 2">
            <a:extLst>
              <a:ext uri="{FF2B5EF4-FFF2-40B4-BE49-F238E27FC236}">
                <a16:creationId xmlns:a16="http://schemas.microsoft.com/office/drawing/2014/main" id="{9D23C4C6-2040-E842-B6D1-82FCD86DFA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948219B8-1664-924C-AC2F-DD12A27AC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59D2E9-B17C-C846-AFFB-F3FF40261D93}" type="datetime1">
              <a:rPr lang="ro-RO" smtClean="0"/>
              <a:t>15.03.2023</a:t>
            </a:fld>
            <a:endParaRPr lang="ro-RO"/>
          </a:p>
        </p:txBody>
      </p:sp>
      <p:sp>
        <p:nvSpPr>
          <p:cNvPr id="5" name="Footer Placeholder 4">
            <a:extLst>
              <a:ext uri="{FF2B5EF4-FFF2-40B4-BE49-F238E27FC236}">
                <a16:creationId xmlns:a16="http://schemas.microsoft.com/office/drawing/2014/main" id="{647CC9EF-DE7F-E949-B9C1-A407CF37FD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CBF2F491-63B5-4748-84C4-3C6876547A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B19D4-A52C-D241-BE10-8968EB2FF527}" type="slidenum">
              <a:rPr lang="ro-RO" smtClean="0"/>
              <a:t>‹#›</a:t>
            </a:fld>
            <a:endParaRPr lang="ro-RO"/>
          </a:p>
        </p:txBody>
      </p:sp>
    </p:spTree>
    <p:extLst>
      <p:ext uri="{BB962C8B-B14F-4D97-AF65-F5344CB8AC3E}">
        <p14:creationId xmlns:p14="http://schemas.microsoft.com/office/powerpoint/2010/main" val="3423961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 id="2147483665"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ED0CC-082F-4160-86E5-0D6041F12778}" type="datetime1">
              <a:rPr lang="en-US" smtClean="0"/>
              <a:t>3/15/2023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220375750"/>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3.emf"/><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jpeg"/><Relationship Id="rId7"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13.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C3795C76-0D24-6F4B-92EE-ED7397F98CF7}"/>
              </a:ext>
            </a:extLst>
          </p:cNvPr>
          <p:cNvSpPr txBox="1"/>
          <p:nvPr/>
        </p:nvSpPr>
        <p:spPr>
          <a:xfrm>
            <a:off x="2386285" y="6425178"/>
            <a:ext cx="6673839" cy="523220"/>
          </a:xfrm>
          <a:prstGeom prst="rect">
            <a:avLst/>
          </a:prstGeom>
          <a:noFill/>
        </p:spPr>
        <p:txBody>
          <a:bodyPr wrap="square" rtlCol="0">
            <a:spAutoFit/>
          </a:bodyPr>
          <a:lstStyle/>
          <a:p>
            <a:r>
              <a:rPr lang="x-none"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x-none" sz="1600" dirty="0">
              <a:latin typeface=""/>
            </a:endParaRPr>
          </a:p>
        </p:txBody>
      </p:sp>
      <p:sp>
        <p:nvSpPr>
          <p:cNvPr id="7" name="TextBox 6">
            <a:extLst>
              <a:ext uri="{FF2B5EF4-FFF2-40B4-BE49-F238E27FC236}">
                <a16:creationId xmlns:a16="http://schemas.microsoft.com/office/drawing/2014/main" id="{08458B3B-4F20-E746-8651-66AE67337CE9}"/>
              </a:ext>
            </a:extLst>
          </p:cNvPr>
          <p:cNvSpPr txBox="1"/>
          <p:nvPr/>
        </p:nvSpPr>
        <p:spPr>
          <a:xfrm>
            <a:off x="0" y="2634534"/>
            <a:ext cx="12192000" cy="1569660"/>
          </a:xfrm>
          <a:prstGeom prst="rect">
            <a:avLst/>
          </a:prstGeom>
          <a:solidFill>
            <a:srgbClr val="1C4B88"/>
          </a:solidFill>
        </p:spPr>
        <p:txBody>
          <a:bodyPr wrap="square" rtlCol="0">
            <a:spAutoFit/>
          </a:bodyPr>
          <a:lstStyle/>
          <a:p>
            <a:pPr algn="ctr"/>
            <a:r>
              <a:rPr lang="it-IT" sz="3200" b="1" dirty="0">
                <a:solidFill>
                  <a:schemeClr val="bg1"/>
                </a:solidFill>
                <a:latin typeface=""/>
              </a:rPr>
              <a:t>I Atelier </a:t>
            </a:r>
            <a:r>
              <a:rPr lang="it-IT" sz="3200" b="1" dirty="0" err="1">
                <a:solidFill>
                  <a:schemeClr val="bg1"/>
                </a:solidFill>
                <a:latin typeface=""/>
              </a:rPr>
              <a:t>regional</a:t>
            </a:r>
            <a:r>
              <a:rPr lang="it-IT" sz="3200" b="1" dirty="0">
                <a:solidFill>
                  <a:schemeClr val="bg1"/>
                </a:solidFill>
                <a:latin typeface=""/>
              </a:rPr>
              <a:t> Nord Est</a:t>
            </a:r>
          </a:p>
          <a:p>
            <a:pPr algn="ctr"/>
            <a:r>
              <a:rPr lang="it-IT" sz="3200" b="1" dirty="0">
                <a:solidFill>
                  <a:schemeClr val="bg1"/>
                </a:solidFill>
                <a:latin typeface=""/>
              </a:rPr>
              <a:t>“</a:t>
            </a:r>
            <a:r>
              <a:rPr lang="it-IT" sz="3200" b="1" dirty="0" err="1">
                <a:solidFill>
                  <a:schemeClr val="bg1"/>
                </a:solidFill>
                <a:latin typeface=""/>
              </a:rPr>
              <a:t>Proiectele</a:t>
            </a:r>
            <a:r>
              <a:rPr lang="it-IT" sz="3200" b="1" dirty="0">
                <a:solidFill>
                  <a:schemeClr val="bg1"/>
                </a:solidFill>
                <a:latin typeface=""/>
              </a:rPr>
              <a:t> </a:t>
            </a:r>
            <a:r>
              <a:rPr lang="it-IT" sz="3200" b="1" dirty="0" err="1">
                <a:solidFill>
                  <a:schemeClr val="bg1"/>
                </a:solidFill>
                <a:latin typeface=""/>
              </a:rPr>
              <a:t>din</a:t>
            </a:r>
            <a:r>
              <a:rPr lang="it-IT" sz="3200" b="1" dirty="0">
                <a:solidFill>
                  <a:schemeClr val="bg1"/>
                </a:solidFill>
                <a:latin typeface=""/>
              </a:rPr>
              <a:t> </a:t>
            </a:r>
            <a:r>
              <a:rPr lang="it-IT" sz="3200" b="1" dirty="0" err="1">
                <a:solidFill>
                  <a:schemeClr val="bg1"/>
                </a:solidFill>
                <a:latin typeface=""/>
              </a:rPr>
              <a:t>cadrul</a:t>
            </a:r>
            <a:r>
              <a:rPr lang="it-IT" sz="3200" b="1" dirty="0">
                <a:solidFill>
                  <a:schemeClr val="bg1"/>
                </a:solidFill>
                <a:latin typeface=""/>
              </a:rPr>
              <a:t> </a:t>
            </a:r>
            <a:r>
              <a:rPr lang="it-IT" sz="3200" b="1" dirty="0" err="1">
                <a:solidFill>
                  <a:schemeClr val="bg1"/>
                </a:solidFill>
                <a:latin typeface=""/>
              </a:rPr>
              <a:t>interventiei</a:t>
            </a:r>
            <a:r>
              <a:rPr lang="it-IT" sz="3200" b="1" dirty="0">
                <a:solidFill>
                  <a:schemeClr val="bg1"/>
                </a:solidFill>
                <a:latin typeface=""/>
              </a:rPr>
              <a:t> Mobilitate Urbana (</a:t>
            </a:r>
            <a:r>
              <a:rPr lang="it-IT" sz="3200" b="1" dirty="0" err="1">
                <a:solidFill>
                  <a:schemeClr val="bg1"/>
                </a:solidFill>
                <a:latin typeface=""/>
              </a:rPr>
              <a:t>Prioritatea</a:t>
            </a:r>
            <a:r>
              <a:rPr lang="it-IT" sz="3200" b="1" dirty="0">
                <a:solidFill>
                  <a:schemeClr val="bg1"/>
                </a:solidFill>
                <a:latin typeface=""/>
              </a:rPr>
              <a:t> 4 de </a:t>
            </a:r>
            <a:r>
              <a:rPr lang="it-IT" sz="3200" b="1" dirty="0" err="1">
                <a:solidFill>
                  <a:schemeClr val="bg1"/>
                </a:solidFill>
                <a:latin typeface=""/>
              </a:rPr>
              <a:t>investitii</a:t>
            </a:r>
            <a:r>
              <a:rPr lang="it-IT" sz="3200" b="1" dirty="0">
                <a:solidFill>
                  <a:schemeClr val="bg1"/>
                </a:solidFill>
                <a:latin typeface=""/>
              </a:rPr>
              <a:t>)”</a:t>
            </a:r>
            <a:endParaRPr lang="ro-RO" sz="3200" b="1" dirty="0">
              <a:solidFill>
                <a:schemeClr val="bg1"/>
              </a:solidFill>
              <a:latin typeface=""/>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979" y="5540218"/>
            <a:ext cx="2034578" cy="1146570"/>
          </a:xfrm>
          <a:prstGeom prst="rect">
            <a:avLst/>
          </a:prstGeom>
        </p:spPr>
      </p:pic>
      <p:sp>
        <p:nvSpPr>
          <p:cNvPr id="11" name="TextBox 7"/>
          <p:cNvSpPr txBox="1">
            <a:spLocks noChangeArrowheads="1"/>
          </p:cNvSpPr>
          <p:nvPr/>
        </p:nvSpPr>
        <p:spPr bwMode="auto">
          <a:xfrm>
            <a:off x="3989155" y="4271193"/>
            <a:ext cx="42136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Palatino Linotype" panose="02040502050505030304" pitchFamily="18" charset="0"/>
              </a:defRPr>
            </a:lvl1pPr>
            <a:lvl2pPr marL="742950" indent="-285750">
              <a:lnSpc>
                <a:spcPct val="90000"/>
              </a:lnSpc>
              <a:spcBef>
                <a:spcPts val="500"/>
              </a:spcBef>
              <a:buFont typeface="Arial" panose="020B0604020202020204" pitchFamily="34" charset="0"/>
              <a:buChar char="•"/>
              <a:defRPr sz="2400">
                <a:solidFill>
                  <a:schemeClr val="tx1"/>
                </a:solidFill>
                <a:latin typeface="Palatino Linotype" panose="02040502050505030304" pitchFamily="18" charset="0"/>
              </a:defRPr>
            </a:lvl2pPr>
            <a:lvl3pPr marL="1143000" indent="-228600">
              <a:lnSpc>
                <a:spcPct val="90000"/>
              </a:lnSpc>
              <a:spcBef>
                <a:spcPts val="500"/>
              </a:spcBef>
              <a:buFont typeface="Arial" panose="020B0604020202020204" pitchFamily="34" charset="0"/>
              <a:buChar char="•"/>
              <a:defRPr sz="2000">
                <a:solidFill>
                  <a:schemeClr val="tx1"/>
                </a:solidFill>
                <a:latin typeface="Palatino Linotype" panose="02040502050505030304" pitchFamily="18" charset="0"/>
              </a:defRPr>
            </a:lvl3pPr>
            <a:lvl4pPr marL="1600200" indent="-228600">
              <a:lnSpc>
                <a:spcPct val="90000"/>
              </a:lnSpc>
              <a:spcBef>
                <a:spcPts val="500"/>
              </a:spcBef>
              <a:buFont typeface="Arial" panose="020B0604020202020204" pitchFamily="34" charset="0"/>
              <a:buChar char="•"/>
              <a:defRPr>
                <a:solidFill>
                  <a:schemeClr val="tx1"/>
                </a:solidFill>
                <a:latin typeface="Palatino Linotype" panose="02040502050505030304" pitchFamily="18" charset="0"/>
              </a:defRPr>
            </a:lvl4pPr>
            <a:lvl5pPr marL="2057400" indent="-228600">
              <a:lnSpc>
                <a:spcPct val="90000"/>
              </a:lnSpc>
              <a:spcBef>
                <a:spcPts val="500"/>
              </a:spcBef>
              <a:buFont typeface="Arial" panose="020B0604020202020204" pitchFamily="34" charset="0"/>
              <a:buChar char="•"/>
              <a:defRPr>
                <a:solidFill>
                  <a:schemeClr val="tx1"/>
                </a:solidFill>
                <a:latin typeface="Palatino Linotype" panose="02040502050505030304" pitchFamily="18"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9pPr>
          </a:lstStyle>
          <a:p>
            <a:pPr algn="ctr" defTabSz="457200">
              <a:lnSpc>
                <a:spcPct val="100000"/>
              </a:lnSpc>
              <a:spcBef>
                <a:spcPct val="20000"/>
              </a:spcBef>
              <a:buNone/>
            </a:pPr>
            <a:r>
              <a:rPr lang="en-US" altLang="en-US" sz="3000" b="1" dirty="0">
                <a:solidFill>
                  <a:srgbClr val="1C4A88"/>
                </a:solidFill>
                <a:latin typeface="Open Sans" panose="020B0606030504020204" pitchFamily="34" charset="0"/>
                <a:ea typeface="Open Sans" panose="020B0606030504020204" pitchFamily="34" charset="0"/>
                <a:cs typeface="Open Sans" panose="020B0606030504020204" pitchFamily="34" charset="0"/>
              </a:rPr>
              <a:t>15 </a:t>
            </a:r>
            <a:r>
              <a:rPr lang="en-US" altLang="en-US" sz="3000" b="1" dirty="0" err="1">
                <a:solidFill>
                  <a:srgbClr val="1C4A88"/>
                </a:solidFill>
                <a:latin typeface="Open Sans" panose="020B0606030504020204" pitchFamily="34" charset="0"/>
                <a:ea typeface="Open Sans" panose="020B0606030504020204" pitchFamily="34" charset="0"/>
                <a:cs typeface="Open Sans" panose="020B0606030504020204" pitchFamily="34" charset="0"/>
              </a:rPr>
              <a:t>martie</a:t>
            </a:r>
            <a:r>
              <a:rPr lang="ro-RO" altLang="en-US" sz="3000" b="1" dirty="0">
                <a:solidFill>
                  <a:srgbClr val="1C4A88"/>
                </a:solidFill>
                <a:latin typeface="Open Sans" panose="020B0606030504020204" pitchFamily="34" charset="0"/>
                <a:ea typeface="Open Sans" panose="020B0606030504020204" pitchFamily="34" charset="0"/>
                <a:cs typeface="Open Sans" panose="020B0606030504020204" pitchFamily="34" charset="0"/>
              </a:rPr>
              <a:t> 202</a:t>
            </a:r>
            <a:r>
              <a:rPr lang="en-US" altLang="en-US" sz="3000" b="1" dirty="0">
                <a:solidFill>
                  <a:srgbClr val="1C4A88"/>
                </a:solidFill>
                <a:latin typeface="Open Sans" panose="020B0606030504020204" pitchFamily="34" charset="0"/>
                <a:ea typeface="Open Sans" panose="020B0606030504020204" pitchFamily="34" charset="0"/>
                <a:cs typeface="Open Sans" panose="020B0606030504020204" pitchFamily="34" charset="0"/>
              </a:rPr>
              <a:t>3</a:t>
            </a:r>
          </a:p>
        </p:txBody>
      </p:sp>
      <p:pic>
        <p:nvPicPr>
          <p:cNvPr id="18" name="Picture 17">
            <a:extLst>
              <a:ext uri="{FF2B5EF4-FFF2-40B4-BE49-F238E27FC236}">
                <a16:creationId xmlns:a16="http://schemas.microsoft.com/office/drawing/2014/main" id="{BF7CF9E6-5197-98D7-4DF4-F57304423296}"/>
              </a:ext>
            </a:extLst>
          </p:cNvPr>
          <p:cNvPicPr>
            <a:picLocks noChangeAspect="1"/>
          </p:cNvPicPr>
          <p:nvPr/>
        </p:nvPicPr>
        <p:blipFill>
          <a:blip r:embed="rId3"/>
          <a:stretch>
            <a:fillRect/>
          </a:stretch>
        </p:blipFill>
        <p:spPr>
          <a:xfrm>
            <a:off x="5619137" y="495575"/>
            <a:ext cx="786711" cy="786711"/>
          </a:xfrm>
          <a:prstGeom prst="rect">
            <a:avLst/>
          </a:prstGeom>
        </p:spPr>
      </p:pic>
      <p:pic>
        <p:nvPicPr>
          <p:cNvPr id="20" name="Picture 19">
            <a:extLst>
              <a:ext uri="{FF2B5EF4-FFF2-40B4-BE49-F238E27FC236}">
                <a16:creationId xmlns:a16="http://schemas.microsoft.com/office/drawing/2014/main" id="{E2911653-CCE8-D92D-5D0F-922D36308A88}"/>
              </a:ext>
            </a:extLst>
          </p:cNvPr>
          <p:cNvPicPr>
            <a:picLocks noChangeAspect="1"/>
          </p:cNvPicPr>
          <p:nvPr/>
        </p:nvPicPr>
        <p:blipFill>
          <a:blip r:embed="rId4"/>
          <a:stretch>
            <a:fillRect/>
          </a:stretch>
        </p:blipFill>
        <p:spPr>
          <a:xfrm>
            <a:off x="9376716" y="210906"/>
            <a:ext cx="1356048" cy="1356048"/>
          </a:xfrm>
          <a:prstGeom prst="rect">
            <a:avLst/>
          </a:prstGeom>
        </p:spPr>
      </p:pic>
      <p:pic>
        <p:nvPicPr>
          <p:cNvPr id="21" name="Picture 20">
            <a:extLst>
              <a:ext uri="{FF2B5EF4-FFF2-40B4-BE49-F238E27FC236}">
                <a16:creationId xmlns:a16="http://schemas.microsoft.com/office/drawing/2014/main" id="{DFB09BA4-A448-4EB4-D3CF-2F279B1CB601}"/>
              </a:ext>
            </a:extLst>
          </p:cNvPr>
          <p:cNvPicPr>
            <a:picLocks noChangeAspect="1"/>
          </p:cNvPicPr>
          <p:nvPr/>
        </p:nvPicPr>
        <p:blipFill>
          <a:blip r:embed="rId5"/>
          <a:stretch>
            <a:fillRect/>
          </a:stretch>
        </p:blipFill>
        <p:spPr>
          <a:xfrm>
            <a:off x="1370608" y="46981"/>
            <a:ext cx="1683898" cy="1683898"/>
          </a:xfrm>
          <a:prstGeom prst="rect">
            <a:avLst/>
          </a:prstGeom>
        </p:spPr>
      </p:pic>
      <p:pic>
        <p:nvPicPr>
          <p:cNvPr id="22" name="Picture 21">
            <a:extLst>
              <a:ext uri="{FF2B5EF4-FFF2-40B4-BE49-F238E27FC236}">
                <a16:creationId xmlns:a16="http://schemas.microsoft.com/office/drawing/2014/main" id="{31188628-E7AE-D7E2-BF20-203DC4ACE7EC}"/>
              </a:ext>
            </a:extLst>
          </p:cNvPr>
          <p:cNvPicPr>
            <a:picLocks noChangeAspect="1"/>
          </p:cNvPicPr>
          <p:nvPr/>
        </p:nvPicPr>
        <p:blipFill>
          <a:blip r:embed="rId6"/>
          <a:stretch>
            <a:fillRect/>
          </a:stretch>
        </p:blipFill>
        <p:spPr>
          <a:xfrm>
            <a:off x="9805715" y="5720147"/>
            <a:ext cx="2124543" cy="786712"/>
          </a:xfrm>
          <a:prstGeom prst="rect">
            <a:avLst/>
          </a:prstGeom>
        </p:spPr>
      </p:pic>
      <p:pic>
        <p:nvPicPr>
          <p:cNvPr id="3" name="Picture 2">
            <a:extLst>
              <a:ext uri="{FF2B5EF4-FFF2-40B4-BE49-F238E27FC236}">
                <a16:creationId xmlns:a16="http://schemas.microsoft.com/office/drawing/2014/main" id="{969D211F-647C-B70F-AB69-BF1E99D7C188}"/>
              </a:ext>
            </a:extLst>
          </p:cNvPr>
          <p:cNvPicPr>
            <a:picLocks noChangeAspect="1"/>
          </p:cNvPicPr>
          <p:nvPr/>
        </p:nvPicPr>
        <p:blipFill rotWithShape="1">
          <a:blip r:embed="rId7"/>
          <a:srcRect l="17837" t="35974" r="17168" b="34642"/>
          <a:stretch/>
        </p:blipFill>
        <p:spPr>
          <a:xfrm>
            <a:off x="4604936" y="4825191"/>
            <a:ext cx="2982128" cy="1348208"/>
          </a:xfrm>
          <a:prstGeom prst="rect">
            <a:avLst/>
          </a:prstGeom>
        </p:spPr>
      </p:pic>
    </p:spTree>
    <p:extLst>
      <p:ext uri="{BB962C8B-B14F-4D97-AF65-F5344CB8AC3E}">
        <p14:creationId xmlns:p14="http://schemas.microsoft.com/office/powerpoint/2010/main" val="3482260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B859-5604-4B16-A304-C0AEEBB1599E}"/>
              </a:ext>
            </a:extLst>
          </p:cNvPr>
          <p:cNvSpPr>
            <a:spLocks noGrp="1"/>
          </p:cNvSpPr>
          <p:nvPr>
            <p:ph type="ctrTitle"/>
          </p:nvPr>
        </p:nvSpPr>
        <p:spPr>
          <a:xfrm>
            <a:off x="980902" y="658908"/>
            <a:ext cx="6858000" cy="350097"/>
          </a:xfrm>
        </p:spPr>
        <p:txBody>
          <a:bodyPr anchor="t">
            <a:noAutofit/>
          </a:bodyPr>
          <a:lstStyle/>
          <a:p>
            <a:pPr algn="just">
              <a:spcBef>
                <a:spcPts val="200"/>
              </a:spcBef>
            </a:pPr>
            <a:r>
              <a:rPr lang="ro-RO" sz="1600" b="1" dirty="0">
                <a:solidFill>
                  <a:schemeClr val="tx1">
                    <a:lumMod val="75000"/>
                    <a:lumOff val="25000"/>
                  </a:schemeClr>
                </a:solidFill>
                <a:latin typeface="Montserrat" pitchFamily="2" charset="77"/>
                <a:cs typeface="Arial" pitchFamily="34" charset="0"/>
              </a:rPr>
              <a:t>Anexele obligatorii de prezentat la momentul contractării </a:t>
            </a:r>
            <a:endParaRPr lang="en-GB" sz="1600" b="1" dirty="0">
              <a:solidFill>
                <a:schemeClr val="tx1">
                  <a:lumMod val="75000"/>
                  <a:lumOff val="25000"/>
                </a:schemeClr>
              </a:solidFill>
              <a:latin typeface="Montserrat" pitchFamily="2" charset="77"/>
              <a:cs typeface="Arial"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980902" y="1358696"/>
            <a:ext cx="9709958" cy="452926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just">
              <a:buFont typeface="Wingdings" panose="05000000000000000000" pitchFamily="2" charset="2"/>
              <a:buChar char="q"/>
            </a:pPr>
            <a:r>
              <a:rPr lang="en-US" sz="1400" dirty="0" err="1">
                <a:latin typeface="Trebuchet MS" panose="020B0603020202020204" pitchFamily="34" charset="0"/>
                <a:cs typeface="Times New Roman" panose="02020603050405020304" pitchFamily="18" charset="0"/>
              </a:rPr>
              <a:t>Decizia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etapei</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încadrare</a:t>
            </a:r>
            <a:r>
              <a:rPr lang="en-US" sz="1400" dirty="0">
                <a:latin typeface="Trebuchet MS" panose="020B0603020202020204" pitchFamily="34" charset="0"/>
                <a:cs typeface="Times New Roman" panose="02020603050405020304" pitchFamily="18" charset="0"/>
              </a:rPr>
              <a:t> a </a:t>
            </a:r>
            <a:r>
              <a:rPr lang="en-US" sz="1400" dirty="0" err="1">
                <a:latin typeface="Trebuchet MS" panose="020B0603020202020204" pitchFamily="34" charset="0"/>
                <a:cs typeface="Times New Roman" panose="02020603050405020304" pitchFamily="18" charset="0"/>
              </a:rPr>
              <a:t>proiectului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în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procedura</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evaluare</a:t>
            </a:r>
            <a:r>
              <a:rPr lang="en-US" sz="1400" dirty="0">
                <a:latin typeface="Trebuchet MS" panose="020B0603020202020204" pitchFamily="34" charset="0"/>
                <a:cs typeface="Times New Roman" panose="02020603050405020304" pitchFamily="18" charset="0"/>
              </a:rPr>
              <a:t> a </a:t>
            </a:r>
            <a:r>
              <a:rPr lang="en-US" sz="1400" dirty="0" err="1">
                <a:latin typeface="Trebuchet MS" panose="020B0603020202020204" pitchFamily="34" charset="0"/>
                <a:cs typeface="Times New Roman" panose="02020603050405020304" pitchFamily="18" charset="0"/>
              </a:rPr>
              <a:t>impactului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asupra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mediului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emisă</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autoritatea</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mediu</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în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conformitate</a:t>
            </a:r>
            <a:r>
              <a:rPr lang="en-US" sz="1400" dirty="0">
                <a:latin typeface="Trebuchet MS" panose="020B0603020202020204" pitchFamily="34" charset="0"/>
                <a:cs typeface="Times New Roman" panose="02020603050405020304" pitchFamily="18" charset="0"/>
              </a:rPr>
              <a:t> cu </a:t>
            </a:r>
            <a:r>
              <a:rPr lang="en-US" sz="1400" dirty="0" err="1">
                <a:latin typeface="Trebuchet MS" panose="020B0603020202020204" pitchFamily="34" charset="0"/>
                <a:cs typeface="Times New Roman" panose="02020603050405020304" pitchFamily="18" charset="0"/>
              </a:rPr>
              <a:t>prevederile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Legii</a:t>
            </a:r>
            <a:r>
              <a:rPr lang="en-US" sz="1400" dirty="0">
                <a:latin typeface="Trebuchet MS" panose="020B0603020202020204" pitchFamily="34" charset="0"/>
                <a:cs typeface="Times New Roman" panose="02020603050405020304" pitchFamily="18" charset="0"/>
              </a:rPr>
              <a:t> nr. 292/2018 </a:t>
            </a:r>
            <a:r>
              <a:rPr lang="en-US" sz="1400" dirty="0" err="1">
                <a:latin typeface="Trebuchet MS" panose="020B0603020202020204" pitchFamily="34" charset="0"/>
                <a:cs typeface="Times New Roman" panose="02020603050405020304" pitchFamily="18" charset="0"/>
              </a:rPr>
              <a:t>privind</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evaluarea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impactului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anumitor</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proiecte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publice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şi</a:t>
            </a:r>
            <a:r>
              <a:rPr lang="en-US" sz="1400" dirty="0">
                <a:latin typeface="Trebuchet MS" panose="020B0603020202020204" pitchFamily="34" charset="0"/>
                <a:cs typeface="Times New Roman" panose="02020603050405020304" pitchFamily="18" charset="0"/>
              </a:rPr>
              <a:t> private </a:t>
            </a:r>
            <a:r>
              <a:rPr lang="en-US" sz="1400" dirty="0" err="1">
                <a:latin typeface="Trebuchet MS" panose="020B0603020202020204" pitchFamily="34" charset="0"/>
                <a:cs typeface="Times New Roman" panose="02020603050405020304" pitchFamily="18" charset="0"/>
              </a:rPr>
              <a:t>asupra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mediului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și</a:t>
            </a:r>
            <a:r>
              <a:rPr lang="en-US" sz="1400" dirty="0">
                <a:latin typeface="Trebuchet MS" panose="020B0603020202020204" pitchFamily="34" charset="0"/>
                <a:cs typeface="Times New Roman" panose="02020603050405020304" pitchFamily="18" charset="0"/>
              </a:rPr>
              <a:t> ale </a:t>
            </a:r>
            <a:r>
              <a:rPr lang="en-US" sz="1400" dirty="0" err="1">
                <a:latin typeface="Trebuchet MS" panose="020B0603020202020204" pitchFamily="34" charset="0"/>
                <a:cs typeface="Times New Roman" panose="02020603050405020304" pitchFamily="18" charset="0"/>
              </a:rPr>
              <a:t>Ordinului</a:t>
            </a:r>
            <a:r>
              <a:rPr lang="en-US" sz="1400" dirty="0">
                <a:latin typeface="Trebuchet MS" panose="020B0603020202020204" pitchFamily="34" charset="0"/>
                <a:cs typeface="Times New Roman" panose="02020603050405020304" pitchFamily="18" charset="0"/>
              </a:rPr>
              <a:t> nr. 269/2020, </a:t>
            </a:r>
            <a:r>
              <a:rPr lang="en-US" sz="1400" dirty="0" err="1">
                <a:latin typeface="Trebuchet MS" panose="020B0603020202020204" pitchFamily="34" charset="0"/>
                <a:cs typeface="Times New Roman" panose="02020603050405020304" pitchFamily="18" charset="0"/>
              </a:rPr>
              <a:t>sau</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Clasarea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notificării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aferente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Studiului</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oportunitate</a:t>
            </a:r>
            <a:r>
              <a:rPr lang="en-US" sz="1400" dirty="0">
                <a:latin typeface="Trebuchet MS" panose="020B0603020202020204" pitchFamily="34" charset="0"/>
                <a:cs typeface="Times New Roman" panose="02020603050405020304" pitchFamily="18" charset="0"/>
              </a:rPr>
              <a:t> a </a:t>
            </a:r>
            <a:r>
              <a:rPr lang="en-US" sz="1400" dirty="0" err="1">
                <a:latin typeface="Trebuchet MS" panose="020B0603020202020204" pitchFamily="34" charset="0"/>
                <a:cs typeface="Times New Roman" panose="02020603050405020304" pitchFamily="18" charset="0"/>
              </a:rPr>
              <a:t>investitiei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daca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este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cazul</a:t>
            </a:r>
            <a:r>
              <a:rPr lang="en-US" sz="1400" dirty="0">
                <a:latin typeface="Trebuchet MS" panose="020B0603020202020204" pitchFamily="34" charset="0"/>
                <a:cs typeface="Times New Roman" panose="02020603050405020304" pitchFamily="18" charset="0"/>
              </a:rPr>
              <a:t>;</a:t>
            </a:r>
          </a:p>
          <a:p>
            <a:pPr algn="just"/>
            <a:endParaRPr lang="en-US"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US" sz="1400" dirty="0" err="1">
                <a:solidFill>
                  <a:srgbClr val="4472C4"/>
                </a:solidFill>
                <a:latin typeface="Trebuchet MS" panose="020B0603020202020204" pitchFamily="34" charset="0"/>
                <a:cs typeface="Times New Roman" panose="02020603050405020304" pitchFamily="18" charset="0"/>
              </a:rPr>
              <a:t>Analiza</a:t>
            </a:r>
            <a:r>
              <a:rPr lang="en-US" sz="1400" dirty="0">
                <a:solidFill>
                  <a:srgbClr val="4472C4"/>
                </a:solidFill>
                <a:latin typeface="Trebuchet MS" panose="020B0603020202020204" pitchFamily="34" charset="0"/>
                <a:cs typeface="Times New Roman" panose="02020603050405020304" pitchFamily="18" charset="0"/>
              </a:rPr>
              <a:t> cost-</a:t>
            </a:r>
            <a:r>
              <a:rPr lang="en-US" sz="1400" dirty="0" err="1">
                <a:solidFill>
                  <a:srgbClr val="4472C4"/>
                </a:solidFill>
                <a:latin typeface="Trebuchet MS" panose="020B0603020202020204" pitchFamily="34" charset="0"/>
                <a:cs typeface="Times New Roman" panose="02020603050405020304" pitchFamily="18" charset="0"/>
              </a:rPr>
              <a:t>beneficiu</a:t>
            </a:r>
            <a:r>
              <a:rPr lang="en-US" sz="1400" dirty="0">
                <a:solidFill>
                  <a:srgbClr val="4472C4"/>
                </a:solidFill>
                <a:latin typeface="Trebuchet MS" panose="020B0603020202020204" pitchFamily="34" charset="0"/>
                <a:cs typeface="Times New Roman" panose="02020603050405020304" pitchFamily="18" charset="0"/>
              </a:rPr>
              <a:t> din </a:t>
            </a:r>
            <a:r>
              <a:rPr lang="en-US" sz="1400" dirty="0" err="1">
                <a:solidFill>
                  <a:srgbClr val="4472C4"/>
                </a:solidFill>
                <a:latin typeface="Trebuchet MS" panose="020B0603020202020204" pitchFamily="34" charset="0"/>
                <a:cs typeface="Times New Roman" panose="02020603050405020304" pitchFamily="18" charset="0"/>
              </a:rPr>
              <a:t>prisma</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mobilitatii</a:t>
            </a:r>
            <a:r>
              <a:rPr lang="en-US" sz="1400" dirty="0">
                <a:solidFill>
                  <a:srgbClr val="4472C4"/>
                </a:solidFill>
                <a:latin typeface="Trebuchet MS" panose="020B0603020202020204" pitchFamily="34" charset="0"/>
                <a:cs typeface="Times New Roman" panose="02020603050405020304" pitchFamily="18" charset="0"/>
              </a:rPr>
              <a:t> urbane </a:t>
            </a:r>
            <a:r>
              <a:rPr lang="en-US" sz="1400" dirty="0" err="1">
                <a:solidFill>
                  <a:srgbClr val="4472C4"/>
                </a:solidFill>
                <a:latin typeface="Trebuchet MS" panose="020B0603020202020204" pitchFamily="34" charset="0"/>
                <a:cs typeface="Times New Roman" panose="02020603050405020304" pitchFamily="18" charset="0"/>
              </a:rPr>
              <a:t>durabile</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pentru</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proiectele</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ce</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contin</a:t>
            </a:r>
            <a:r>
              <a:rPr lang="en-US" sz="1400" dirty="0">
                <a:solidFill>
                  <a:srgbClr val="4472C4"/>
                </a:solidFill>
                <a:latin typeface="Trebuchet MS" panose="020B0603020202020204" pitchFamily="34" charset="0"/>
                <a:cs typeface="Times New Roman" panose="02020603050405020304" pitchFamily="18" charset="0"/>
              </a:rPr>
              <a:t> </a:t>
            </a:r>
            <a:r>
              <a:rPr lang="en-US" sz="1400" dirty="0" err="1">
                <a:solidFill>
                  <a:srgbClr val="4472C4"/>
                </a:solidFill>
                <a:latin typeface="Trebuchet MS" panose="020B0603020202020204" pitchFamily="34" charset="0"/>
                <a:cs typeface="Times New Roman" panose="02020603050405020304" pitchFamily="18" charset="0"/>
              </a:rPr>
              <a:t>activitati</a:t>
            </a:r>
            <a:r>
              <a:rPr lang="en-US" sz="1400" dirty="0">
                <a:solidFill>
                  <a:srgbClr val="4472C4"/>
                </a:solidFill>
                <a:latin typeface="Trebuchet MS" panose="020B0603020202020204" pitchFamily="34" charset="0"/>
                <a:cs typeface="Times New Roman" panose="02020603050405020304" pitchFamily="18" charset="0"/>
              </a:rPr>
              <a:t> de </a:t>
            </a:r>
            <a:r>
              <a:rPr lang="en-US" sz="1400" dirty="0" err="1">
                <a:solidFill>
                  <a:srgbClr val="4472C4"/>
                </a:solidFill>
                <a:latin typeface="Trebuchet MS" panose="020B0603020202020204" pitchFamily="34" charset="0"/>
                <a:cs typeface="Times New Roman" panose="02020603050405020304" pitchFamily="18" charset="0"/>
              </a:rPr>
              <a:t>amenajare</a:t>
            </a:r>
            <a:r>
              <a:rPr lang="en-US" sz="1400" dirty="0">
                <a:solidFill>
                  <a:srgbClr val="4472C4"/>
                </a:solidFill>
                <a:latin typeface="Trebuchet MS" panose="020B0603020202020204" pitchFamily="34" charset="0"/>
                <a:cs typeface="Times New Roman" panose="02020603050405020304" pitchFamily="18" charset="0"/>
              </a:rPr>
              <a:t> a </a:t>
            </a:r>
            <a:r>
              <a:rPr lang="en-US" sz="1400" dirty="0" err="1">
                <a:solidFill>
                  <a:srgbClr val="4472C4"/>
                </a:solidFill>
                <a:latin typeface="Trebuchet MS" panose="020B0603020202020204" pitchFamily="34" charset="0"/>
                <a:cs typeface="Times New Roman" panose="02020603050405020304" pitchFamily="18" charset="0"/>
              </a:rPr>
              <a:t>parcarilor</a:t>
            </a:r>
            <a:r>
              <a:rPr lang="en-US" sz="1400" dirty="0">
                <a:solidFill>
                  <a:srgbClr val="4472C4"/>
                </a:solidFill>
                <a:latin typeface="Trebuchet MS" panose="020B0603020202020204" pitchFamily="34" charset="0"/>
                <a:cs typeface="Times New Roman" panose="02020603050405020304" pitchFamily="18" charset="0"/>
              </a:rPr>
              <a:t> in </a:t>
            </a:r>
            <a:r>
              <a:rPr lang="en-US" sz="1400" dirty="0" err="1">
                <a:solidFill>
                  <a:srgbClr val="4472C4"/>
                </a:solidFill>
                <a:latin typeface="Trebuchet MS" panose="020B0603020202020204" pitchFamily="34" charset="0"/>
                <a:cs typeface="Times New Roman" panose="02020603050405020304" pitchFamily="18" charset="0"/>
              </a:rPr>
              <a:t>punctele</a:t>
            </a:r>
            <a:r>
              <a:rPr lang="en-US" sz="1400" dirty="0">
                <a:solidFill>
                  <a:srgbClr val="4472C4"/>
                </a:solidFill>
                <a:latin typeface="Trebuchet MS" panose="020B0603020202020204" pitchFamily="34" charset="0"/>
                <a:cs typeface="Times New Roman" panose="02020603050405020304" pitchFamily="18" charset="0"/>
              </a:rPr>
              <a:t> terminus ale </a:t>
            </a:r>
            <a:r>
              <a:rPr lang="en-US" sz="1400" dirty="0" err="1">
                <a:solidFill>
                  <a:srgbClr val="4472C4"/>
                </a:solidFill>
                <a:latin typeface="Trebuchet MS" panose="020B0603020202020204" pitchFamily="34" charset="0"/>
                <a:cs typeface="Times New Roman" panose="02020603050405020304" pitchFamily="18" charset="0"/>
              </a:rPr>
              <a:t>liniilor</a:t>
            </a:r>
            <a:r>
              <a:rPr lang="en-US" sz="1400" dirty="0">
                <a:solidFill>
                  <a:srgbClr val="4472C4"/>
                </a:solidFill>
                <a:latin typeface="Trebuchet MS" panose="020B0603020202020204" pitchFamily="34" charset="0"/>
                <a:cs typeface="Times New Roman" panose="02020603050405020304" pitchFamily="18" charset="0"/>
              </a:rPr>
              <a:t> de transport in </a:t>
            </a:r>
            <a:r>
              <a:rPr lang="en-US" sz="1400" dirty="0" err="1">
                <a:solidFill>
                  <a:srgbClr val="4472C4"/>
                </a:solidFill>
                <a:latin typeface="Trebuchet MS" panose="020B0603020202020204" pitchFamily="34" charset="0"/>
                <a:cs typeface="Times New Roman" panose="02020603050405020304" pitchFamily="18" charset="0"/>
              </a:rPr>
              <a:t>comun</a:t>
            </a:r>
            <a:r>
              <a:rPr lang="en-US" sz="1400" dirty="0">
                <a:solidFill>
                  <a:srgbClr val="4472C4"/>
                </a:solidFill>
                <a:latin typeface="Trebuchet MS" panose="020B0603020202020204" pitchFamily="34" charset="0"/>
                <a:cs typeface="Times New Roman" panose="02020603050405020304" pitchFamily="18" charset="0"/>
              </a:rPr>
              <a:t>);</a:t>
            </a:r>
          </a:p>
          <a:p>
            <a:pPr algn="just"/>
            <a:endParaRPr lang="en-US" sz="1400" dirty="0">
              <a:solidFill>
                <a:srgbClr val="4472C4"/>
              </a:solidFill>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latin typeface="Trebuchet MS" panose="020B0603020202020204" pitchFamily="34" charset="0"/>
                <a:cs typeface="Times New Roman" panose="02020603050405020304" pitchFamily="18" charset="0"/>
              </a:rPr>
              <a:t>Hotărârea (hotărârile partenerilor, dacă e cazul) de aprobare a proiectului în conformitate </a:t>
            </a:r>
            <a:r>
              <a:rPr lang="en-GB" sz="1400" dirty="0" err="1">
                <a:latin typeface="Trebuchet MS" panose="020B0603020202020204" pitchFamily="34" charset="0"/>
                <a:cs typeface="Times New Roman" panose="02020603050405020304" pitchFamily="18" charset="0"/>
              </a:rPr>
              <a:t>Anexa</a:t>
            </a:r>
            <a:r>
              <a:rPr lang="en-GB" sz="1400" dirty="0">
                <a:latin typeface="Trebuchet MS" panose="020B0603020202020204" pitchFamily="34" charset="0"/>
                <a:cs typeface="Times New Roman" panose="02020603050405020304" pitchFamily="18" charset="0"/>
              </a:rPr>
              <a:t> …; </a:t>
            </a: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latin typeface="Trebuchet MS" panose="020B0603020202020204" pitchFamily="34" charset="0"/>
                <a:cs typeface="Times New Roman" panose="02020603050405020304" pitchFamily="18" charset="0"/>
              </a:rPr>
              <a:t>Planul de monitorizare a proiectului (Anexa.....la ghidul solicitantului)</a:t>
            </a:r>
            <a:r>
              <a:rPr lang="en-GB" sz="1400" dirty="0">
                <a:latin typeface="Trebuchet MS" panose="020B0603020202020204" pitchFamily="34" charset="0"/>
                <a:cs typeface="Times New Roman" panose="02020603050405020304" pitchFamily="18" charset="0"/>
              </a:rPr>
              <a:t>;</a:t>
            </a: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US" sz="1400" dirty="0" err="1">
                <a:latin typeface="Trebuchet MS" panose="020B0603020202020204" pitchFamily="34" charset="0"/>
                <a:cs typeface="Times New Roman" panose="02020603050405020304" pitchFamily="18" charset="0"/>
              </a:rPr>
              <a:t>Dacă</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este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cazul</a:t>
            </a:r>
            <a:r>
              <a:rPr lang="en-US" sz="1400" dirty="0">
                <a:latin typeface="Trebuchet MS" panose="020B0603020202020204" pitchFamily="34" charset="0"/>
                <a:cs typeface="Times New Roman" panose="02020603050405020304" pitchFamily="18" charset="0"/>
              </a:rPr>
              <a:t>, Acord-</a:t>
            </a:r>
            <a:r>
              <a:rPr lang="en-US" sz="1400" dirty="0" err="1">
                <a:latin typeface="Trebuchet MS" panose="020B0603020202020204" pitchFamily="34" charset="0"/>
                <a:cs typeface="Times New Roman" panose="02020603050405020304" pitchFamily="18" charset="0"/>
              </a:rPr>
              <a:t>cadru</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parteneriat</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privind</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colaborarea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dintre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administraţiile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bazinale</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apă</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şi</a:t>
            </a:r>
            <a:r>
              <a:rPr lang="en-US" sz="1400" dirty="0">
                <a:latin typeface="Trebuchet MS" panose="020B0603020202020204" pitchFamily="34" charset="0"/>
                <a:cs typeface="Times New Roman" panose="02020603050405020304" pitchFamily="18" charset="0"/>
              </a:rPr>
              <a:t> UAT </a:t>
            </a:r>
            <a:r>
              <a:rPr lang="en-US" sz="1400" dirty="0" err="1">
                <a:latin typeface="Trebuchet MS" panose="020B0603020202020204" pitchFamily="34" charset="0"/>
                <a:cs typeface="Times New Roman" panose="02020603050405020304" pitchFamily="18" charset="0"/>
              </a:rPr>
              <a:t>Oraşul</a:t>
            </a:r>
            <a:r>
              <a:rPr lang="en-US" sz="1400" dirty="0">
                <a:latin typeface="Trebuchet MS" panose="020B0603020202020204" pitchFamily="34" charset="0"/>
                <a:cs typeface="Times New Roman" panose="02020603050405020304" pitchFamily="18" charset="0"/>
              </a:rPr>
              <a:t>/</a:t>
            </a:r>
            <a:r>
              <a:rPr lang="en-US" sz="1400" dirty="0" err="1">
                <a:latin typeface="Trebuchet MS" panose="020B0603020202020204" pitchFamily="34" charset="0"/>
                <a:cs typeface="Times New Roman" panose="02020603050405020304" pitchFamily="18" charset="0"/>
              </a:rPr>
              <a:t>Municipiul</a:t>
            </a:r>
            <a:r>
              <a:rPr lang="en-US" sz="1400" dirty="0">
                <a:latin typeface="Trebuchet MS" panose="020B0603020202020204" pitchFamily="34" charset="0"/>
                <a:cs typeface="Times New Roman" panose="02020603050405020304" pitchFamily="18" charset="0"/>
              </a:rPr>
              <a:t>/</a:t>
            </a:r>
            <a:r>
              <a:rPr lang="en-US" sz="1400" dirty="0" err="1">
                <a:latin typeface="Trebuchet MS" panose="020B0603020202020204" pitchFamily="34" charset="0"/>
                <a:cs typeface="Times New Roman" panose="02020603050405020304" pitchFamily="18" charset="0"/>
              </a:rPr>
              <a:t>Judeţul</a:t>
            </a:r>
            <a:r>
              <a:rPr lang="en-US" sz="1400" dirty="0">
                <a:latin typeface="Trebuchet MS" panose="020B0603020202020204" pitchFamily="34" charset="0"/>
                <a:cs typeface="Times New Roman" panose="02020603050405020304" pitchFamily="18" charset="0"/>
              </a:rPr>
              <a:t>/</a:t>
            </a:r>
            <a:r>
              <a:rPr lang="en-US" sz="1400" dirty="0" err="1">
                <a:latin typeface="Trebuchet MS" panose="020B0603020202020204" pitchFamily="34" charset="0"/>
                <a:cs typeface="Times New Roman" panose="02020603050405020304" pitchFamily="18" charset="0"/>
              </a:rPr>
              <a:t>Comuna</a:t>
            </a:r>
            <a:r>
              <a:rPr lang="en-US" sz="1400" dirty="0">
                <a:latin typeface="Trebuchet MS" panose="020B0603020202020204" pitchFamily="34" charset="0"/>
                <a:cs typeface="Times New Roman" panose="02020603050405020304" pitchFamily="18" charset="0"/>
              </a:rPr>
              <a:t>;</a:t>
            </a:r>
          </a:p>
          <a:p>
            <a:pPr algn="just"/>
            <a:endParaRPr lang="en-US"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US" sz="1400" dirty="0" err="1">
                <a:latin typeface="Trebuchet MS" panose="020B0603020202020204" pitchFamily="34" charset="0"/>
                <a:cs typeface="Times New Roman" panose="02020603050405020304" pitchFamily="18" charset="0"/>
              </a:rPr>
              <a:t>Avizul</a:t>
            </a:r>
            <a:r>
              <a:rPr lang="en-US" sz="1400" dirty="0">
                <a:latin typeface="Trebuchet MS" panose="020B0603020202020204" pitchFamily="34" charset="0"/>
                <a:cs typeface="Times New Roman" panose="02020603050405020304" pitchFamily="18" charset="0"/>
              </a:rPr>
              <a:t>/</a:t>
            </a:r>
            <a:r>
              <a:rPr lang="en-US" sz="1400" dirty="0" err="1">
                <a:latin typeface="Trebuchet MS" panose="020B0603020202020204" pitchFamily="34" charset="0"/>
                <a:cs typeface="Times New Roman" panose="02020603050405020304" pitchFamily="18" charset="0"/>
              </a:rPr>
              <a:t>acordul</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administratorului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căilor</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ferate</a:t>
            </a:r>
            <a:r>
              <a:rPr lang="en-US" sz="1400" dirty="0">
                <a:latin typeface="Trebuchet MS" panose="020B0603020202020204" pitchFamily="34" charset="0"/>
                <a:cs typeface="Times New Roman" panose="02020603050405020304" pitchFamily="18" charset="0"/>
              </a:rPr>
              <a:t> pe </a:t>
            </a:r>
            <a:r>
              <a:rPr lang="en-US" sz="1400" dirty="0" err="1">
                <a:latin typeface="Trebuchet MS" panose="020B0603020202020204" pitchFamily="34" charset="0"/>
                <a:cs typeface="Times New Roman" panose="02020603050405020304" pitchFamily="18" charset="0"/>
              </a:rPr>
              <a:t>durata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lucrărilor</a:t>
            </a:r>
            <a:r>
              <a:rPr lang="en-US" sz="1400" dirty="0">
                <a:latin typeface="Trebuchet MS" panose="020B0603020202020204" pitchFamily="34" charset="0"/>
                <a:cs typeface="Times New Roman" panose="02020603050405020304" pitchFamily="18" charset="0"/>
              </a:rPr>
              <a:t>, in care </a:t>
            </a:r>
            <a:r>
              <a:rPr lang="en-US" sz="1400" dirty="0" err="1">
                <a:latin typeface="Trebuchet MS" panose="020B0603020202020204" pitchFamily="34" charset="0"/>
                <a:cs typeface="Times New Roman" panose="02020603050405020304" pitchFamily="18" charset="0"/>
              </a:rPr>
              <a:t>sa</a:t>
            </a:r>
            <a:r>
              <a:rPr lang="en-US" sz="1400" dirty="0">
                <a:latin typeface="Trebuchet MS" panose="020B0603020202020204" pitchFamily="34" charset="0"/>
                <a:cs typeface="Times New Roman" panose="02020603050405020304" pitchFamily="18" charset="0"/>
              </a:rPr>
              <a:t> fie </a:t>
            </a:r>
            <a:r>
              <a:rPr lang="en-US" sz="1400" dirty="0" err="1">
                <a:latin typeface="Trebuchet MS" panose="020B0603020202020204" pitchFamily="34" charset="0"/>
                <a:cs typeface="Times New Roman" panose="02020603050405020304" pitchFamily="18" charset="0"/>
              </a:rPr>
              <a:t>clar</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identificate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investitiile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vor</a:t>
            </a:r>
            <a:r>
              <a:rPr lang="en-US" sz="1400" dirty="0">
                <a:latin typeface="Trebuchet MS" panose="020B0603020202020204" pitchFamily="34" charset="0"/>
                <a:cs typeface="Times New Roman" panose="02020603050405020304" pitchFamily="18" charset="0"/>
              </a:rPr>
              <a:t> fi </a:t>
            </a:r>
            <a:r>
              <a:rPr lang="en-US" sz="1400" dirty="0" err="1">
                <a:latin typeface="Trebuchet MS" panose="020B0603020202020204" pitchFamily="34" charset="0"/>
                <a:cs typeface="Times New Roman" panose="02020603050405020304" pitchFamily="18" charset="0"/>
              </a:rPr>
              <a:t>realizate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prin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proiect</a:t>
            </a:r>
            <a:r>
              <a:rPr lang="en-US" sz="1400" dirty="0">
                <a:latin typeface="Trebuchet MS" panose="020B0603020202020204" pitchFamily="34" charset="0"/>
                <a:cs typeface="Times New Roman" panose="02020603050405020304" pitchFamily="18" charset="0"/>
              </a:rPr>
              <a:t> (in </a:t>
            </a:r>
            <a:r>
              <a:rPr lang="en-US" sz="1400" dirty="0" err="1">
                <a:latin typeface="Trebuchet MS" panose="020B0603020202020204" pitchFamily="34" charset="0"/>
                <a:cs typeface="Times New Roman" panose="02020603050405020304" pitchFamily="18" charset="0"/>
              </a:rPr>
              <a:t>cazul</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proiectelor</a:t>
            </a:r>
            <a:r>
              <a:rPr lang="en-US" sz="1400" dirty="0">
                <a:latin typeface="Trebuchet MS" panose="020B0603020202020204" pitchFamily="34" charset="0"/>
                <a:cs typeface="Times New Roman" panose="02020603050405020304" pitchFamily="18" charset="0"/>
              </a:rPr>
              <a:t> cu </a:t>
            </a:r>
            <a:r>
              <a:rPr lang="en-US" sz="1400" dirty="0" err="1">
                <a:latin typeface="Trebuchet MS" panose="020B0603020202020204" pitchFamily="34" charset="0"/>
                <a:cs typeface="Times New Roman" panose="02020603050405020304" pitchFamily="18" charset="0"/>
              </a:rPr>
              <a:t>lucrari</a:t>
            </a:r>
            <a:r>
              <a:rPr lang="en-US" sz="1400" dirty="0">
                <a:latin typeface="Trebuchet MS" panose="020B0603020202020204" pitchFamily="34" charset="0"/>
                <a:cs typeface="Times New Roman" panose="02020603050405020304" pitchFamily="18" charset="0"/>
              </a:rPr>
              <a:t> care </a:t>
            </a:r>
            <a:r>
              <a:rPr lang="en-US" sz="1400" dirty="0" err="1">
                <a:latin typeface="Trebuchet MS" panose="020B0603020202020204" pitchFamily="34" charset="0"/>
                <a:cs typeface="Times New Roman" panose="02020603050405020304" pitchFamily="18" charset="0"/>
              </a:rPr>
              <a:t>intersectează</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infrastructura</a:t>
            </a:r>
            <a:r>
              <a:rPr lang="en-US" sz="1400" dirty="0">
                <a:latin typeface="Trebuchet MS" panose="020B0603020202020204" pitchFamily="34" charset="0"/>
                <a:cs typeface="Times New Roman" panose="02020603050405020304" pitchFamily="18" charset="0"/>
              </a:rPr>
              <a:t> de </a:t>
            </a:r>
            <a:r>
              <a:rPr lang="en-US" sz="1400" dirty="0" err="1">
                <a:latin typeface="Trebuchet MS" panose="020B0603020202020204" pitchFamily="34" charset="0"/>
                <a:cs typeface="Times New Roman" panose="02020603050405020304" pitchFamily="18" charset="0"/>
              </a:rPr>
              <a:t>căi</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ferate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sau</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în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situația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trecerilor</a:t>
            </a:r>
            <a:r>
              <a:rPr lang="en-US" sz="1400" dirty="0">
                <a:latin typeface="Trebuchet MS" panose="020B0603020202020204" pitchFamily="34" charset="0"/>
                <a:cs typeface="Times New Roman" panose="02020603050405020304" pitchFamily="18" charset="0"/>
              </a:rPr>
              <a:t> la </a:t>
            </a:r>
            <a:r>
              <a:rPr lang="en-US" sz="1400" dirty="0" err="1">
                <a:latin typeface="Trebuchet MS" panose="020B0603020202020204" pitchFamily="34" charset="0"/>
                <a:cs typeface="Times New Roman" panose="02020603050405020304" pitchFamily="18" charset="0"/>
              </a:rPr>
              <a:t>nivel</a:t>
            </a:r>
            <a:r>
              <a:rPr lang="en-US" sz="1400" dirty="0">
                <a:latin typeface="Trebuchet MS" panose="020B0603020202020204" pitchFamily="34" charset="0"/>
                <a:cs typeface="Times New Roman" panose="02020603050405020304" pitchFamily="18" charset="0"/>
              </a:rPr>
              <a:t> cu </a:t>
            </a:r>
            <a:r>
              <a:rPr lang="en-US" sz="1400" dirty="0" err="1">
                <a:latin typeface="Trebuchet MS" panose="020B0603020202020204" pitchFamily="34" charset="0"/>
                <a:cs typeface="Times New Roman" panose="02020603050405020304" pitchFamily="18" charset="0"/>
              </a:rPr>
              <a:t>calea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ferată</a:t>
            </a:r>
            <a:r>
              <a:rPr lang="en-US" sz="1400">
                <a:latin typeface="Trebuchet MS" panose="020B0603020202020204" pitchFamily="34" charset="0"/>
                <a:cs typeface="Times New Roman" panose="02020603050405020304" pitchFamily="18" charset="0"/>
              </a:rPr>
              <a:t>);</a:t>
            </a:r>
          </a:p>
          <a:p>
            <a:pPr algn="just"/>
            <a:endParaRPr lang="en-US"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US" sz="1400" dirty="0">
                <a:latin typeface="Trebuchet MS" panose="020B0603020202020204" pitchFamily="34" charset="0"/>
                <a:cs typeface="Times New Roman" panose="02020603050405020304" pitchFamily="18" charset="0"/>
              </a:rPr>
              <a:t>(in </a:t>
            </a:r>
            <a:r>
              <a:rPr lang="en-US" sz="1400" dirty="0" err="1">
                <a:latin typeface="Trebuchet MS" panose="020B0603020202020204" pitchFamily="34" charset="0"/>
                <a:cs typeface="Times New Roman" panose="02020603050405020304" pitchFamily="18" charset="0"/>
              </a:rPr>
              <a:t>cazul</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investițiilor</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în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sistemele</a:t>
            </a:r>
            <a:r>
              <a:rPr lang="en-US" sz="1400" dirty="0">
                <a:latin typeface="Trebuchet MS" panose="020B0603020202020204" pitchFamily="34" charset="0"/>
                <a:cs typeface="Times New Roman" panose="02020603050405020304" pitchFamily="18" charset="0"/>
              </a:rPr>
              <a:t> de transport public </a:t>
            </a:r>
            <a:r>
              <a:rPr lang="en-US" sz="1400" dirty="0" err="1">
                <a:latin typeface="Trebuchet MS" panose="020B0603020202020204" pitchFamily="34" charset="0"/>
                <a:cs typeface="Times New Roman" panose="02020603050405020304" pitchFamily="18" charset="0"/>
              </a:rPr>
              <a:t>si</a:t>
            </a:r>
            <a:r>
              <a:rPr lang="en-US" sz="1400" dirty="0">
                <a:latin typeface="Trebuchet MS" panose="020B0603020202020204" pitchFamily="34" charset="0"/>
                <a:cs typeface="Times New Roman" panose="02020603050405020304" pitchFamily="18" charset="0"/>
              </a:rPr>
              <a:t> in </a:t>
            </a:r>
            <a:r>
              <a:rPr lang="en-US" sz="1400" dirty="0" err="1">
                <a:latin typeface="Trebuchet MS" panose="020B0603020202020204" pitchFamily="34" charset="0"/>
                <a:cs typeface="Times New Roman" panose="02020603050405020304" pitchFamily="18" charset="0"/>
              </a:rPr>
              <a:t>cazul</a:t>
            </a:r>
            <a:r>
              <a:rPr lang="en-US" sz="1400" dirty="0">
                <a:latin typeface="Trebuchet MS" panose="020B0603020202020204" pitchFamily="34" charset="0"/>
                <a:cs typeface="Times New Roman" panose="02020603050405020304" pitchFamily="18" charset="0"/>
              </a:rPr>
              <a:t> in care </a:t>
            </a:r>
            <a:r>
              <a:rPr lang="en-US" sz="1400" dirty="0" err="1">
                <a:latin typeface="Trebuchet MS" panose="020B0603020202020204" pitchFamily="34" charset="0"/>
                <a:cs typeface="Times New Roman" panose="02020603050405020304" pitchFamily="18" charset="0"/>
              </a:rPr>
              <a:t>operatorul</a:t>
            </a:r>
            <a:r>
              <a:rPr lang="en-US" sz="1400" dirty="0">
                <a:latin typeface="Trebuchet MS" panose="020B0603020202020204" pitchFamily="34" charset="0"/>
                <a:cs typeface="Times New Roman" panose="02020603050405020304" pitchFamily="18" charset="0"/>
              </a:rPr>
              <a:t> de transport public </a:t>
            </a:r>
            <a:r>
              <a:rPr lang="en-US" sz="1400" dirty="0" err="1">
                <a:latin typeface="Trebuchet MS" panose="020B0603020202020204" pitchFamily="34" charset="0"/>
                <a:cs typeface="Times New Roman" panose="02020603050405020304" pitchFamily="18" charset="0"/>
              </a:rPr>
              <a:t>este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deja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selectat</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Avizul</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operatorului</a:t>
            </a:r>
            <a:r>
              <a:rPr lang="en-US" sz="1400" dirty="0">
                <a:latin typeface="Trebuchet MS" panose="020B0603020202020204" pitchFamily="34" charset="0"/>
                <a:cs typeface="Times New Roman" panose="02020603050405020304" pitchFamily="18" charset="0"/>
              </a:rPr>
              <a:t> de transport public cu </a:t>
            </a:r>
            <a:r>
              <a:rPr lang="en-US" sz="1400" dirty="0" err="1">
                <a:latin typeface="Trebuchet MS" panose="020B0603020202020204" pitchFamily="34" charset="0"/>
                <a:cs typeface="Times New Roman" panose="02020603050405020304" pitchFamily="18" charset="0"/>
              </a:rPr>
              <a:t>privire</a:t>
            </a:r>
            <a:r>
              <a:rPr lang="en-US" sz="1400" dirty="0">
                <a:latin typeface="Trebuchet MS" panose="020B0603020202020204" pitchFamily="34" charset="0"/>
                <a:cs typeface="Times New Roman" panose="02020603050405020304" pitchFamily="18" charset="0"/>
              </a:rPr>
              <a:t> la </a:t>
            </a:r>
            <a:r>
              <a:rPr lang="en-US" sz="1400" dirty="0" err="1">
                <a:latin typeface="Trebuchet MS" panose="020B0603020202020204" pitchFamily="34" charset="0"/>
                <a:cs typeface="Times New Roman" panose="02020603050405020304" pitchFamily="18" charset="0"/>
              </a:rPr>
              <a:t>investiţiile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ce</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vor</a:t>
            </a:r>
            <a:r>
              <a:rPr lang="en-US" sz="1400" dirty="0">
                <a:latin typeface="Trebuchet MS" panose="020B0603020202020204" pitchFamily="34" charset="0"/>
                <a:cs typeface="Times New Roman" panose="02020603050405020304" pitchFamily="18" charset="0"/>
              </a:rPr>
              <a:t> fi </a:t>
            </a:r>
            <a:r>
              <a:rPr lang="en-US" sz="1400" dirty="0" err="1">
                <a:latin typeface="Trebuchet MS" panose="020B0603020202020204" pitchFamily="34" charset="0"/>
                <a:cs typeface="Times New Roman" panose="02020603050405020304" pitchFamily="18" charset="0"/>
              </a:rPr>
              <a:t>realizate</a:t>
            </a:r>
            <a:r>
              <a:rPr lang="en-US" sz="1400" dirty="0">
                <a:latin typeface="Trebuchet MS" panose="020B0603020202020204" pitchFamily="34" charset="0"/>
                <a:cs typeface="Times New Roman" panose="02020603050405020304" pitchFamily="18" charset="0"/>
              </a:rPr>
              <a:t> de solicitant </a:t>
            </a:r>
            <a:r>
              <a:rPr lang="en-US" sz="1400" dirty="0" err="1">
                <a:latin typeface="Trebuchet MS" panose="020B0603020202020204" pitchFamily="34" charset="0"/>
                <a:cs typeface="Times New Roman" panose="02020603050405020304" pitchFamily="18" charset="0"/>
              </a:rPr>
              <a:t>prin</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proiect</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asupra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acelor</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componente</a:t>
            </a:r>
            <a:r>
              <a:rPr lang="en-US" sz="1400" dirty="0">
                <a:latin typeface="Trebuchet MS" panose="020B0603020202020204" pitchFamily="34" charset="0"/>
                <a:cs typeface="Times New Roman" panose="02020603050405020304" pitchFamily="18" charset="0"/>
              </a:rPr>
              <a:t> ale </a:t>
            </a:r>
            <a:r>
              <a:rPr lang="en-US" sz="1400" dirty="0" err="1">
                <a:latin typeface="Trebuchet MS" panose="020B0603020202020204" pitchFamily="34" charset="0"/>
                <a:cs typeface="Times New Roman" panose="02020603050405020304" pitchFamily="18" charset="0"/>
              </a:rPr>
              <a:t>sistemului</a:t>
            </a:r>
            <a:r>
              <a:rPr lang="en-US" sz="1400" dirty="0">
                <a:latin typeface="Trebuchet MS" panose="020B0603020202020204" pitchFamily="34" charset="0"/>
                <a:cs typeface="Times New Roman" panose="02020603050405020304" pitchFamily="18" charset="0"/>
              </a:rPr>
              <a:t> de transport public </a:t>
            </a:r>
            <a:r>
              <a:rPr lang="en-US" sz="1400" dirty="0" err="1">
                <a:latin typeface="Trebuchet MS" panose="020B0603020202020204" pitchFamily="34" charset="0"/>
                <a:cs typeface="Times New Roman" panose="02020603050405020304" pitchFamily="18" charset="0"/>
              </a:rPr>
              <a:t>puse</a:t>
            </a:r>
            <a:r>
              <a:rPr lang="en-US" sz="1400" dirty="0">
                <a:latin typeface="Trebuchet MS" panose="020B0603020202020204" pitchFamily="34" charset="0"/>
                <a:cs typeface="Times New Roman" panose="02020603050405020304" pitchFamily="18" charset="0"/>
              </a:rPr>
              <a:t> la </a:t>
            </a:r>
            <a:r>
              <a:rPr lang="en-US" sz="1400" dirty="0" err="1">
                <a:latin typeface="Trebuchet MS" panose="020B0603020202020204" pitchFamily="34" charset="0"/>
                <a:cs typeface="Times New Roman" panose="02020603050405020304" pitchFamily="18" charset="0"/>
              </a:rPr>
              <a:t>dispoziţia</a:t>
            </a:r>
            <a:r>
              <a:rPr lang="en-US" sz="1400" dirty="0">
                <a:latin typeface="Trebuchet MS" panose="020B0603020202020204" pitchFamily="34" charset="0"/>
                <a:cs typeface="Times New Roman" panose="02020603050405020304" pitchFamily="18" charset="0"/>
              </a:rPr>
              <a:t> </a:t>
            </a:r>
            <a:r>
              <a:rPr lang="en-US" sz="1400" dirty="0" err="1">
                <a:latin typeface="Trebuchet MS" panose="020B0603020202020204" pitchFamily="34" charset="0"/>
                <a:cs typeface="Times New Roman" panose="02020603050405020304" pitchFamily="18" charset="0"/>
              </a:rPr>
              <a:t>sa</a:t>
            </a:r>
            <a:r>
              <a:rPr lang="en-US" sz="1400" dirty="0">
                <a:latin typeface="Trebuchet MS" panose="020B0603020202020204" pitchFamily="34" charset="0"/>
                <a:cs typeface="Times New Roman" panose="02020603050405020304" pitchFamily="18" charset="0"/>
              </a:rPr>
              <a:t>.</a:t>
            </a:r>
          </a:p>
          <a:p>
            <a:pPr marL="257175" indent="-257175" algn="l">
              <a:spcBef>
                <a:spcPts val="450"/>
              </a:spcBef>
              <a:spcAft>
                <a:spcPts val="450"/>
              </a:spcAft>
              <a:buFont typeface="+mj-lt"/>
              <a:buAutoNum type="arabicPeriod"/>
            </a:pPr>
            <a:endParaRPr lang="en-US" sz="140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E0A0B222-3380-3CB7-4EFA-0D29DB8EDCBF}"/>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5" name="object 2">
            <a:extLst>
              <a:ext uri="{FF2B5EF4-FFF2-40B4-BE49-F238E27FC236}">
                <a16:creationId xmlns:a16="http://schemas.microsoft.com/office/drawing/2014/main" id="{8ACE7C63-BFF6-18C8-C61F-DE48BDB41648}"/>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6" name="Picture 5">
            <a:extLst>
              <a:ext uri="{FF2B5EF4-FFF2-40B4-BE49-F238E27FC236}">
                <a16:creationId xmlns:a16="http://schemas.microsoft.com/office/drawing/2014/main" id="{F9FB56F6-7E8E-6D16-2C11-1ABA62F18573}"/>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4" name="Picture 3">
            <a:extLst>
              <a:ext uri="{FF2B5EF4-FFF2-40B4-BE49-F238E27FC236}">
                <a16:creationId xmlns:a16="http://schemas.microsoft.com/office/drawing/2014/main" id="{5A8644A7-1E90-A639-B7DA-ABB43E1D0810}"/>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4002253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B859-5604-4B16-A304-C0AEEBB1599E}"/>
              </a:ext>
            </a:extLst>
          </p:cNvPr>
          <p:cNvSpPr>
            <a:spLocks noGrp="1"/>
          </p:cNvSpPr>
          <p:nvPr>
            <p:ph type="ctrTitle"/>
          </p:nvPr>
        </p:nvSpPr>
        <p:spPr>
          <a:xfrm>
            <a:off x="980902" y="658908"/>
            <a:ext cx="6858000" cy="350097"/>
          </a:xfrm>
        </p:spPr>
        <p:txBody>
          <a:bodyPr anchor="t">
            <a:noAutofit/>
          </a:bodyPr>
          <a:lstStyle/>
          <a:p>
            <a:pPr marL="257175" indent="-257175" algn="just">
              <a:spcBef>
                <a:spcPts val="450"/>
              </a:spcBef>
              <a:spcAft>
                <a:spcPts val="450"/>
              </a:spcAft>
              <a:buFont typeface="+mj-lt"/>
              <a:buAutoNum type="alphaUcPeriod"/>
            </a:pPr>
            <a:r>
              <a:rPr lang="ro-RO" sz="1600" b="1" u="sng" dirty="0">
                <a:ea typeface="Times New Roman" panose="02020603050405020304" pitchFamily="18" charset="0"/>
                <a:cs typeface="Times New Roman" panose="02020603050405020304" pitchFamily="18" charset="0"/>
              </a:rPr>
              <a:t>Criterii de selectie</a:t>
            </a:r>
            <a:endParaRPr lang="en-US" sz="1600" dirty="0">
              <a:ea typeface="Times New Roman" panose="02020603050405020304" pitchFamily="18" charset="0"/>
              <a:cs typeface="Times New Roman" panose="02020603050405020304" pitchFamily="18"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234932" y="1182069"/>
            <a:ext cx="11722136" cy="537096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55563" indent="-55563" algn="l">
              <a:spcBef>
                <a:spcPts val="450"/>
              </a:spcBef>
              <a:spcAft>
                <a:spcPts val="450"/>
              </a:spcAft>
              <a:buAutoNum type="romanUcPeriod"/>
            </a:pPr>
            <a:r>
              <a:rPr lang="it-IT" sz="1400" b="1" dirty="0">
                <a:latin typeface="Trebuchet MS" panose="020B0603020202020204" pitchFamily="34" charset="0"/>
                <a:ea typeface="Times New Roman" panose="02020603050405020304" pitchFamily="18" charset="0"/>
                <a:cs typeface="Times New Roman" panose="02020603050405020304" pitchFamily="18" charset="0"/>
              </a:rPr>
              <a:t> Contribuția proiectului la realizarea obiectivului specific – 50 pct.</a:t>
            </a:r>
          </a:p>
          <a:p>
            <a:pPr algn="l">
              <a:spcBef>
                <a:spcPts val="0"/>
              </a:spcBef>
            </a:pPr>
            <a:endParaRPr lang="it-IT" sz="1400" b="1" dirty="0">
              <a:latin typeface="Trebuchet MS" panose="020B0603020202020204" pitchFamily="34" charset="0"/>
              <a:ea typeface="Times New Roman" panose="02020603050405020304" pitchFamily="18" charset="0"/>
              <a:cs typeface="Times New Roman" panose="02020603050405020304" pitchFamily="18" charset="0"/>
            </a:endParaRPr>
          </a:p>
          <a:p>
            <a:pPr marL="342900" indent="-342900" algn="l">
              <a:spcBef>
                <a:spcPts val="0"/>
              </a:spcBef>
              <a:buAutoNum type="arabicPeriod"/>
            </a:pPr>
            <a:r>
              <a:rPr lang="ro-RO" sz="1300" b="1" dirty="0">
                <a:latin typeface="Trebuchet MS" panose="020B0603020202020204" pitchFamily="34" charset="0"/>
                <a:ea typeface="Times New Roman" panose="02020603050405020304" pitchFamily="18" charset="0"/>
                <a:cs typeface="Times New Roman" panose="02020603050405020304" pitchFamily="18" charset="0"/>
              </a:rPr>
              <a:t>Populația dupa domiciliu a localitatilor urbane care beneficiaza de actiuni de mobilitate urbana deservită de investitiile realizate in cadrul proiectului </a:t>
            </a:r>
            <a:r>
              <a:rPr lang="en-GB" sz="1300" b="1" dirty="0">
                <a:latin typeface="Trebuchet MS" panose="020B0603020202020204" pitchFamily="34" charset="0"/>
                <a:ea typeface="Times New Roman" panose="02020603050405020304" pitchFamily="18" charset="0"/>
                <a:cs typeface="Times New Roman" panose="02020603050405020304" pitchFamily="18" charset="0"/>
              </a:rPr>
              <a:t>- 30 pct.</a:t>
            </a:r>
          </a:p>
          <a:p>
            <a:pPr marL="342900" indent="-342900" algn="just">
              <a:spcBef>
                <a:spcPts val="0"/>
              </a:spcBef>
              <a:buAutoNum type="alphaLcPeriod"/>
            </a:pP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direct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deservită</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investitiile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realizate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&gt; 45 % din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soliciantului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30 pct.</a:t>
            </a:r>
          </a:p>
          <a:p>
            <a:pPr marL="342900" indent="-342900" algn="just">
              <a:spcBef>
                <a:spcPts val="0"/>
              </a:spcBef>
              <a:buAutoNum type="alphaLcPeriod"/>
            </a:pPr>
            <a:r>
              <a:rPr lang="en-GB" sz="1300" dirty="0">
                <a:latin typeface="Trebuchet MS" panose="020B0603020202020204" pitchFamily="34" charset="0"/>
                <a:ea typeface="Times New Roman" panose="02020603050405020304" pitchFamily="18" charset="0"/>
                <a:cs typeface="Times New Roman" panose="02020603050405020304" pitchFamily="18" charset="0"/>
              </a:rPr>
              <a:t>30 % ≤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direct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deservită</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investitiile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realizate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&lt; 45 % din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soliciantului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25 pct.</a:t>
            </a:r>
          </a:p>
          <a:p>
            <a:pPr marL="342900" indent="-342900" algn="just">
              <a:spcBef>
                <a:spcPts val="0"/>
              </a:spcBef>
              <a:buAutoNum type="alphaLcPeriod"/>
            </a:pPr>
            <a:r>
              <a:rPr lang="en-GB" sz="1300" dirty="0">
                <a:latin typeface="Trebuchet MS" panose="020B0603020202020204" pitchFamily="34" charset="0"/>
                <a:ea typeface="Times New Roman" panose="02020603050405020304" pitchFamily="18" charset="0"/>
                <a:cs typeface="Times New Roman" panose="02020603050405020304" pitchFamily="18" charset="0"/>
              </a:rPr>
              <a:t>15 % ≤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direct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deservită</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investitiile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realizate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&lt; 30 % din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solicitantului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20 pct.</a:t>
            </a:r>
          </a:p>
          <a:p>
            <a:pPr marL="342900" indent="-342900" algn="just">
              <a:spcBef>
                <a:spcPts val="0"/>
              </a:spcBef>
              <a:buAutoNum type="alphaLcPeriod"/>
            </a:pPr>
            <a:r>
              <a:rPr lang="en-GB" sz="1300" dirty="0">
                <a:latin typeface="Trebuchet MS" panose="020B0603020202020204" pitchFamily="34" charset="0"/>
                <a:ea typeface="Times New Roman" panose="02020603050405020304" pitchFamily="18" charset="0"/>
                <a:cs typeface="Times New Roman" panose="02020603050405020304" pitchFamily="18" charset="0"/>
              </a:rPr>
              <a:t>5 % ≤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direct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deservită</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investitiile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realizate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&lt; 15 % din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solicitantului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15 pct.</a:t>
            </a:r>
          </a:p>
          <a:p>
            <a:pPr marL="342900" indent="-342900" algn="just">
              <a:spcBef>
                <a:spcPts val="0"/>
              </a:spcBef>
              <a:buAutoNum type="alphaLcPeriod"/>
            </a:pP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direct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deservită</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investitiile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realizate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&lt; 5%  din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populația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solicitantului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10 pct.</a:t>
            </a:r>
          </a:p>
          <a:p>
            <a:pPr algn="l">
              <a:spcBef>
                <a:spcPts val="0"/>
              </a:spcBef>
            </a:pPr>
            <a:endParaRPr lang="en-US" sz="1300" b="1" dirty="0">
              <a:latin typeface="Trebuchet MS" panose="020B0603020202020204" pitchFamily="34" charset="0"/>
              <a:ea typeface="Times New Roman" panose="02020603050405020304" pitchFamily="18" charset="0"/>
              <a:cs typeface="Times New Roman" panose="02020603050405020304" pitchFamily="18" charset="0"/>
            </a:endParaRPr>
          </a:p>
          <a:p>
            <a:pPr algn="l">
              <a:lnSpc>
                <a:spcPct val="107000"/>
              </a:lnSpc>
              <a:spcBef>
                <a:spcPts val="0"/>
              </a:spcBef>
              <a:spcAft>
                <a:spcPts val="600"/>
              </a:spcAft>
            </a:pPr>
            <a:r>
              <a:rPr lang="en-US" sz="1300" b="1" dirty="0">
                <a:latin typeface="Trebuchet MS" panose="020B0603020202020204" pitchFamily="34" charset="0"/>
                <a:cs typeface="Times New Roman" panose="02020603050405020304" pitchFamily="18" charset="0"/>
              </a:rPr>
              <a:t>2. </a:t>
            </a:r>
            <a:r>
              <a:rPr lang="ro-RO" sz="1300" b="1" dirty="0">
                <a:latin typeface="Trebuchet MS" panose="020B0603020202020204" pitchFamily="34" charset="0"/>
                <a:cs typeface="Times New Roman" panose="02020603050405020304" pitchFamily="18" charset="0"/>
              </a:rPr>
              <a:t>Investitiile</a:t>
            </a:r>
            <a:r>
              <a:rPr lang="it-IT" sz="1300" b="1" dirty="0">
                <a:latin typeface="Trebuchet MS" panose="020B0603020202020204" pitchFamily="34" charset="0"/>
                <a:ea typeface="Times New Roman" panose="02020603050405020304" pitchFamily="18" charset="0"/>
                <a:cs typeface="Calibri" panose="020F0502020204030204" pitchFamily="34" charset="0"/>
              </a:rPr>
              <a:t> prevazute in proiect vizeaza teritoriul Zona Metropolitana/ Zona Urbana Functionala – 5 pct.</a:t>
            </a:r>
          </a:p>
          <a:p>
            <a:pPr marL="342900" indent="-342900" algn="just">
              <a:spcBef>
                <a:spcPts val="0"/>
              </a:spcBef>
              <a:buAutoNum type="alphaLcParenR"/>
            </a:pPr>
            <a:r>
              <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DA – 5 pct</a:t>
            </a:r>
          </a:p>
          <a:p>
            <a:pPr marL="342900" indent="-342900" algn="just">
              <a:spcBef>
                <a:spcPts val="0"/>
              </a:spcBef>
              <a:buAutoNum type="alphaLcParenR"/>
            </a:pPr>
            <a:r>
              <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Nu – 0 pct</a:t>
            </a:r>
          </a:p>
          <a:p>
            <a:pPr algn="l">
              <a:spcBef>
                <a:spcPts val="0"/>
              </a:spcBef>
            </a:pPr>
            <a:endParaRPr lang="it-IT" sz="1300" b="1" dirty="0">
              <a:solidFill>
                <a:srgbClr val="000000"/>
              </a:solidFill>
              <a:latin typeface="Trebuchet MS" panose="020B0603020202020204" pitchFamily="34" charset="0"/>
              <a:ea typeface="Times New Roman" panose="02020603050405020304" pitchFamily="18" charset="0"/>
              <a:cs typeface="Calibri" panose="020F0502020204030204" pitchFamily="34" charset="0"/>
            </a:endParaRPr>
          </a:p>
          <a:p>
            <a:pPr algn="l">
              <a:spcBef>
                <a:spcPts val="0"/>
              </a:spcBef>
            </a:pPr>
            <a:r>
              <a:rPr lang="pt-BR" sz="1300" b="1"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3. Proiectul deserveste inclusiv o zona marginalizata? 5 pct.</a:t>
            </a:r>
            <a:endParaRPr lang="en-US" sz="1300" dirty="0">
              <a:latin typeface="Trebuchet MS" panose="020B0603020202020204" pitchFamily="34" charset="0"/>
              <a:ea typeface="Times New Roman" panose="02020603050405020304" pitchFamily="18" charset="0"/>
              <a:cs typeface="Times New Roman" panose="02020603050405020304" pitchFamily="18" charset="0"/>
            </a:endParaRPr>
          </a:p>
          <a:p>
            <a:pPr marL="342900" indent="-342900" algn="just">
              <a:spcBef>
                <a:spcPts val="450"/>
              </a:spcBef>
              <a:buAutoNum type="alphaLcPeriod"/>
            </a:pPr>
            <a:r>
              <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Proiectul deserveste inclusiv o zona marginalizata – 5 pct.</a:t>
            </a:r>
          </a:p>
          <a:p>
            <a:pPr marL="342900" indent="-342900" algn="just">
              <a:spcBef>
                <a:spcPts val="450"/>
              </a:spcBef>
              <a:buAutoNum type="alphaLcPeriod"/>
            </a:pPr>
            <a:r>
              <a:rPr lang="it-IT" sz="1300" dirty="0" err="1">
                <a:solidFill>
                  <a:srgbClr val="000000"/>
                </a:solidFill>
                <a:latin typeface="Trebuchet MS" panose="020B0603020202020204" pitchFamily="34" charset="0"/>
                <a:ea typeface="Times New Roman" panose="02020603050405020304" pitchFamily="18" charset="0"/>
                <a:cs typeface="Calibri" panose="020F0502020204030204" pitchFamily="34" charset="0"/>
              </a:rPr>
              <a:t>Proiectul</a:t>
            </a:r>
            <a:r>
              <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 nu deserveste o zona marginalizata – 0 pct.</a:t>
            </a:r>
          </a:p>
          <a:p>
            <a:pPr algn="just">
              <a:spcBef>
                <a:spcPts val="450"/>
              </a:spcBef>
            </a:pPr>
            <a:endPar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endParaRPr>
          </a:p>
          <a:p>
            <a:pPr algn="l">
              <a:spcBef>
                <a:spcPts val="450"/>
              </a:spcBef>
            </a:pPr>
            <a:r>
              <a:rPr lang="it-IT" sz="1300" b="1"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4. Indicele Dezvoltării Umane Locale (IDUL) – 10 pct.</a:t>
            </a:r>
          </a:p>
          <a:p>
            <a:pPr marL="342900" indent="-342900" algn="just">
              <a:spcBef>
                <a:spcPts val="450"/>
              </a:spcBef>
              <a:buAutoNum type="alphaLcPeriod"/>
            </a:pPr>
            <a:r>
              <a:rPr lang="pt-BR"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Indicele Dezvoltării Umane Locale (IDUL) pentru municipiu resedinta de judet are o valoare ≤ 95.00  - 10 pct.</a:t>
            </a:r>
          </a:p>
          <a:p>
            <a:pPr marL="342900" indent="-342900" algn="just">
              <a:spcBef>
                <a:spcPts val="450"/>
              </a:spcBef>
              <a:buAutoNum type="alphaLcPeriod"/>
            </a:pPr>
            <a:r>
              <a:rPr lang="pt-BR"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Indicele Dezvoltării Umane Locale (IDUL) pentru municipiu resedinta de judet are o valoare &gt;95.00  - 5 pct.</a:t>
            </a:r>
            <a:endParaRPr lang="it-IT"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endParaRPr>
          </a:p>
          <a:p>
            <a:pPr marL="257175" indent="-257175" algn="l">
              <a:spcBef>
                <a:spcPts val="450"/>
              </a:spcBef>
              <a:spcAft>
                <a:spcPts val="450"/>
              </a:spcAft>
              <a:buFont typeface="+mj-lt"/>
              <a:buAutoNum type="arabicPeriod"/>
            </a:pPr>
            <a:endParaRPr lang="en-US" sz="140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E0A0B222-3380-3CB7-4EFA-0D29DB8EDCBF}"/>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5" name="object 2">
            <a:extLst>
              <a:ext uri="{FF2B5EF4-FFF2-40B4-BE49-F238E27FC236}">
                <a16:creationId xmlns:a16="http://schemas.microsoft.com/office/drawing/2014/main" id="{8ACE7C63-BFF6-18C8-C61F-DE48BDB41648}"/>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6" name="Picture 5">
            <a:extLst>
              <a:ext uri="{FF2B5EF4-FFF2-40B4-BE49-F238E27FC236}">
                <a16:creationId xmlns:a16="http://schemas.microsoft.com/office/drawing/2014/main" id="{F9FB56F6-7E8E-6D16-2C11-1ABA62F18573}"/>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4" name="Picture 3">
            <a:extLst>
              <a:ext uri="{FF2B5EF4-FFF2-40B4-BE49-F238E27FC236}">
                <a16:creationId xmlns:a16="http://schemas.microsoft.com/office/drawing/2014/main" id="{5A8644A7-1E90-A639-B7DA-ABB43E1D0810}"/>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2397240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035400BD-EBBE-DA9E-A564-8FFEC49F3E63}"/>
              </a:ext>
            </a:extLst>
          </p:cNvPr>
          <p:cNvSpPr/>
          <p:nvPr/>
        </p:nvSpPr>
        <p:spPr>
          <a:xfrm>
            <a:off x="5693924" y="5197150"/>
            <a:ext cx="6498075" cy="1658713"/>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sp>
        <p:nvSpPr>
          <p:cNvPr id="8" name="Title 1">
            <a:extLst>
              <a:ext uri="{FF2B5EF4-FFF2-40B4-BE49-F238E27FC236}">
                <a16:creationId xmlns:a16="http://schemas.microsoft.com/office/drawing/2014/main" id="{C0724F75-8F36-48B6-A79C-0116EFE59D86}"/>
              </a:ext>
            </a:extLst>
          </p:cNvPr>
          <p:cNvSpPr txBox="1">
            <a:spLocks/>
          </p:cNvSpPr>
          <p:nvPr/>
        </p:nvSpPr>
        <p:spPr>
          <a:xfrm>
            <a:off x="2667000" y="3377460"/>
            <a:ext cx="6858000" cy="145185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57175" indent="-257175" algn="just">
              <a:buFont typeface="Arial" panose="020B0604020202020204" pitchFamily="34" charset="0"/>
              <a:buChar char="•"/>
            </a:pPr>
            <a:endParaRPr lang="en-US" sz="1650" b="1" dirty="0">
              <a:latin typeface="Trebuchet MS" panose="020B0603020202020204"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236599" y="692697"/>
            <a:ext cx="11718802" cy="593055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pPr>
            <a:r>
              <a:rPr lang="it-IT" sz="1400" b="1" dirty="0">
                <a:latin typeface="Trebuchet MS" panose="020B0603020202020204" pitchFamily="34" charset="0"/>
                <a:ea typeface="Times New Roman" panose="02020603050405020304" pitchFamily="18" charset="0"/>
                <a:cs typeface="Times New Roman" panose="02020603050405020304" pitchFamily="18" charset="0"/>
              </a:rPr>
              <a:t>II. Calitatea si sustenabilitatea proiectului – 50 pct.</a:t>
            </a:r>
            <a:endParaRPr lang="en-US" sz="1400" b="1" dirty="0">
              <a:latin typeface="Trebuchet MS" panose="020B0603020202020204" pitchFamily="34" charset="0"/>
              <a:ea typeface="Times New Roman" panose="02020603050405020304" pitchFamily="18" charset="0"/>
              <a:cs typeface="Times New Roman" panose="02020603050405020304" pitchFamily="18" charset="0"/>
            </a:endParaRPr>
          </a:p>
          <a:p>
            <a:pPr algn="l">
              <a:spcBef>
                <a:spcPts val="0"/>
              </a:spcBef>
            </a:pPr>
            <a:endParaRPr lang="en-US" sz="1400" b="1" dirty="0">
              <a:latin typeface="Trebuchet MS" panose="020B0603020202020204" pitchFamily="34" charset="0"/>
              <a:ea typeface="Times New Roman" panose="02020603050405020304" pitchFamily="18" charset="0"/>
              <a:cs typeface="Times New Roman" panose="02020603050405020304" pitchFamily="18" charset="0"/>
            </a:endParaRPr>
          </a:p>
          <a:p>
            <a:pPr marL="342900" indent="-342900" algn="l">
              <a:spcBef>
                <a:spcPts val="0"/>
              </a:spcBef>
              <a:buAutoNum type="arabicPeriod"/>
            </a:pPr>
            <a:r>
              <a:rPr lang="it-IT" sz="1300" b="1" dirty="0">
                <a:latin typeface="Trebuchet MS" panose="020B0603020202020204" pitchFamily="34" charset="0"/>
                <a:ea typeface="Times New Roman" panose="02020603050405020304" pitchFamily="18" charset="0"/>
                <a:cs typeface="Times New Roman" panose="02020603050405020304" pitchFamily="18" charset="0"/>
              </a:rPr>
              <a:t>Complementaritatea investitiei cu alte investiții realizate din prioritati ale POR, precum şi din alte surse de finanțare </a:t>
            </a:r>
            <a:r>
              <a:rPr lang="en-GB" sz="1300" b="1" dirty="0">
                <a:latin typeface="Trebuchet MS" panose="020B0603020202020204" pitchFamily="34" charset="0"/>
                <a:ea typeface="Times New Roman" panose="02020603050405020304" pitchFamily="18" charset="0"/>
                <a:cs typeface="Times New Roman" panose="02020603050405020304" pitchFamily="18" charset="0"/>
              </a:rPr>
              <a:t>– 15 pct.</a:t>
            </a:r>
          </a:p>
          <a:p>
            <a:pPr algn="just">
              <a:spcBef>
                <a:spcPts val="0"/>
              </a:spcBef>
            </a:pPr>
            <a:r>
              <a:rPr lang="en-GB" sz="1300" dirty="0">
                <a:latin typeface="Trebuchet MS" panose="020B0603020202020204" pitchFamily="34" charset="0"/>
                <a:ea typeface="Times New Roman" panose="02020603050405020304" pitchFamily="18" charset="0"/>
                <a:cs typeface="Times New Roman" panose="02020603050405020304" pitchFamily="18" charset="0"/>
              </a:rPr>
              <a:t>a. Este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justificat</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caracterul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complementar</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al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cererii</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finanţare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cu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alte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propuse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la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evaluare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implementare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prin</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Programul</a:t>
            </a:r>
            <a:r>
              <a:rPr lang="en-GB" sz="1300" dirty="0">
                <a:latin typeface="Trebuchet MS" panose="020B0603020202020204" pitchFamily="34" charset="0"/>
                <a:ea typeface="Times New Roman" panose="02020603050405020304" pitchFamily="18" charset="0"/>
                <a:cs typeface="Times New Roman" panose="02020603050405020304" pitchFamily="18" charset="0"/>
              </a:rPr>
              <a:t> Regional Nord-Est 2021-2027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aflate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in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lista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proiectelor</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prioritare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aferente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Strategiilor</a:t>
            </a:r>
            <a:r>
              <a:rPr lang="en-GB"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dezvoltare</a:t>
            </a:r>
            <a:r>
              <a:rPr lang="en-GB" sz="1300" dirty="0">
                <a:latin typeface="Trebuchet MS" panose="020B0603020202020204" pitchFamily="34" charset="0"/>
                <a:ea typeface="Times New Roman" panose="02020603050405020304" pitchFamily="18" charset="0"/>
                <a:cs typeface="Times New Roman" panose="02020603050405020304" pitchFamily="18" charset="0"/>
              </a:rPr>
              <a:t>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teritoriala</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5 </a:t>
            </a:r>
            <a:r>
              <a:rPr lang="en-GB" sz="1300" dirty="0" err="1">
                <a:latin typeface="Trebuchet MS" panose="020B0603020202020204" pitchFamily="34" charset="0"/>
                <a:ea typeface="Times New Roman" panose="02020603050405020304" pitchFamily="18" charset="0"/>
                <a:cs typeface="Times New Roman" panose="02020603050405020304" pitchFamily="18" charset="0"/>
              </a:rPr>
              <a:t>pucte</a:t>
            </a:r>
            <a:endParaRPr lang="en-GB" sz="130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en-US" sz="1300" dirty="0">
                <a:latin typeface="Trebuchet MS" panose="020B0603020202020204" pitchFamily="34" charset="0"/>
                <a:ea typeface="Times New Roman" panose="02020603050405020304" pitchFamily="18" charset="0"/>
                <a:cs typeface="Times New Roman" panose="02020603050405020304" pitchFamily="18" charset="0"/>
              </a:rPr>
              <a:t>b.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Proiectul</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este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complementar</a:t>
            </a:r>
            <a:r>
              <a:rPr lang="en-US" sz="1300" dirty="0">
                <a:latin typeface="Trebuchet MS" panose="020B0603020202020204" pitchFamily="34" charset="0"/>
                <a:ea typeface="Times New Roman" panose="02020603050405020304" pitchFamily="18" charset="0"/>
                <a:cs typeface="Times New Roman" panose="02020603050405020304" pitchFamily="18" charset="0"/>
              </a:rPr>
              <a:t> cu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proiecte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propuse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la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evaluare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implementare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finalizate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din diverse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surse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finanțare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 5 pct.</a:t>
            </a:r>
          </a:p>
          <a:p>
            <a:pPr algn="just">
              <a:spcBef>
                <a:spcPts val="0"/>
              </a:spcBef>
            </a:pPr>
            <a:r>
              <a:rPr lang="en-US" sz="1300" dirty="0">
                <a:latin typeface="Trebuchet MS" panose="020B0603020202020204" pitchFamily="34" charset="0"/>
                <a:ea typeface="Times New Roman" panose="02020603050405020304" pitchFamily="18" charset="0"/>
                <a:cs typeface="Times New Roman" panose="02020603050405020304" pitchFamily="18" charset="0"/>
              </a:rPr>
              <a:t>c.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Investitia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propusa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abordeaza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functii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multiple (economic, social, de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mediu</a:t>
            </a:r>
            <a:r>
              <a:rPr lang="en-US" sz="1300" dirty="0">
                <a:latin typeface="Trebuchet MS" panose="020B0603020202020204" pitchFamily="34" charset="0"/>
                <a:ea typeface="Times New Roman" panose="02020603050405020304" pitchFamily="18" charset="0"/>
                <a:cs typeface="Times New Roman" panose="02020603050405020304" pitchFamily="18" charset="0"/>
              </a:rPr>
              <a:t> etc.)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si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vizeaza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dezvoltarea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comunitatii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prin</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implicarea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mai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multor</a:t>
            </a:r>
            <a:r>
              <a:rPr lang="en-US" sz="1300" dirty="0">
                <a:latin typeface="Trebuchet MS" panose="020B0603020202020204" pitchFamily="34" charset="0"/>
                <a:ea typeface="Times New Roman" panose="02020603050405020304" pitchFamily="18" charset="0"/>
                <a:cs typeface="Times New Roman" panose="02020603050405020304" pitchFamily="18" charset="0"/>
              </a:rPr>
              <a:t> parti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interesate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in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fazele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de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dezvoltare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și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implementare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- 5 pct</a:t>
            </a:r>
          </a:p>
          <a:p>
            <a:pPr algn="l">
              <a:spcBef>
                <a:spcPts val="0"/>
              </a:spcBef>
            </a:pPr>
            <a:endParaRPr lang="en-US" sz="1300" b="1" dirty="0">
              <a:latin typeface="Trebuchet MS" panose="020B0603020202020204" pitchFamily="34" charset="0"/>
              <a:ea typeface="Times New Roman" panose="02020603050405020304" pitchFamily="18" charset="0"/>
              <a:cs typeface="Times New Roman" panose="02020603050405020304" pitchFamily="18" charset="0"/>
            </a:endParaRPr>
          </a:p>
          <a:p>
            <a:pPr algn="l">
              <a:spcBef>
                <a:spcPts val="0"/>
              </a:spcBef>
            </a:pPr>
            <a:r>
              <a:rPr lang="it-IT" sz="1300" b="1" dirty="0">
                <a:latin typeface="Trebuchet MS" panose="020B0603020202020204" pitchFamily="34" charset="0"/>
                <a:ea typeface="Times New Roman" panose="02020603050405020304" pitchFamily="18" charset="0"/>
                <a:cs typeface="Times New Roman" panose="02020603050405020304" pitchFamily="18" charset="0"/>
              </a:rPr>
              <a:t>2. Documentatia tehnico-economica indeplineste criteriile de conformitate din Anexa 6 - Grila de analiză a conformității documentatiei tehnico-economice la ghidul solicitantului? – 5 pct.</a:t>
            </a:r>
          </a:p>
          <a:p>
            <a:pPr algn="l">
              <a:spcBef>
                <a:spcPts val="0"/>
              </a:spcBef>
            </a:pPr>
            <a:endParaRPr lang="en-US" sz="1300" b="1" dirty="0">
              <a:latin typeface="Trebuchet MS" panose="020B0603020202020204" pitchFamily="34" charset="0"/>
              <a:ea typeface="Times New Roman" panose="02020603050405020304" pitchFamily="18" charset="0"/>
              <a:cs typeface="Times New Roman" panose="02020603050405020304" pitchFamily="18" charset="0"/>
            </a:endParaRPr>
          </a:p>
          <a:p>
            <a:pPr algn="just">
              <a:lnSpc>
                <a:spcPct val="150000"/>
              </a:lnSpc>
              <a:spcBef>
                <a:spcPts val="0"/>
              </a:spcBef>
            </a:pPr>
            <a:r>
              <a:rPr lang="en-US" sz="1300" b="1" dirty="0">
                <a:latin typeface="Trebuchet MS" panose="020B0603020202020204" pitchFamily="34" charset="0"/>
                <a:ea typeface="Times New Roman" panose="02020603050405020304" pitchFamily="18" charset="0"/>
                <a:cs typeface="Times New Roman" panose="02020603050405020304" pitchFamily="18" charset="0"/>
              </a:rPr>
              <a:t>3. </a:t>
            </a:r>
            <a:r>
              <a:rPr lang="ro-RO" sz="1300" b="1" dirty="0">
                <a:latin typeface="Trebuchet MS" panose="020B0603020202020204" pitchFamily="34" charset="0"/>
                <a:ea typeface="Times New Roman" panose="02020603050405020304" pitchFamily="18" charset="0"/>
                <a:cs typeface="Times New Roman" panose="02020603050405020304" pitchFamily="18" charset="0"/>
              </a:rPr>
              <a:t>Proiectul vizeaza activitati finantabile:</a:t>
            </a:r>
            <a:r>
              <a:rPr lang="en-GB" sz="1300" b="1" dirty="0">
                <a:latin typeface="Trebuchet MS" panose="020B0603020202020204" pitchFamily="34" charset="0"/>
                <a:ea typeface="Times New Roman" panose="02020603050405020304" pitchFamily="18" charset="0"/>
                <a:cs typeface="Times New Roman" panose="02020603050405020304" pitchFamily="18" charset="0"/>
              </a:rPr>
              <a:t> - 10 pct.</a:t>
            </a:r>
            <a:r>
              <a:rPr lang="ro-RO" sz="1300" b="1" dirty="0">
                <a:latin typeface="Trebuchet MS" panose="020B0603020202020204" pitchFamily="34" charset="0"/>
                <a:ea typeface="Times New Roman" panose="02020603050405020304" pitchFamily="18" charset="0"/>
                <a:cs typeface="Times New Roman" panose="02020603050405020304" pitchFamily="18" charset="0"/>
              </a:rPr>
              <a:t> </a:t>
            </a:r>
            <a:endParaRPr lang="en-US" sz="1300" dirty="0">
              <a:latin typeface="Trebuchet MS" panose="020B0603020202020204" pitchFamily="34" charset="0"/>
              <a:ea typeface="Times New Roman" panose="02020603050405020304" pitchFamily="18" charset="0"/>
              <a:cs typeface="Times New Roman" panose="02020603050405020304" pitchFamily="18" charset="0"/>
            </a:endParaRPr>
          </a:p>
          <a:p>
            <a:pPr marL="86916" algn="just">
              <a:spcBef>
                <a:spcPts val="0"/>
              </a:spcBef>
            </a:pPr>
            <a:r>
              <a:rPr lang="en-US"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a. </a:t>
            </a:r>
            <a:r>
              <a:rPr lang="ro-RO"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atat din operatiunea A (</a:t>
            </a:r>
            <a:r>
              <a:rPr lang="ro-RO" sz="1300" i="1" dirty="0">
                <a:latin typeface="Trebuchet MS" panose="020B0603020202020204" pitchFamily="34" charset="0"/>
                <a:ea typeface="Times New Roman" panose="02020603050405020304" pitchFamily="18" charset="0"/>
                <a:cs typeface="Times New Roman" panose="02020603050405020304" pitchFamily="18" charset="0"/>
              </a:rPr>
              <a:t>Investiții destinate implementarii mobilitatii urbane durabile prin crearea, dezvoltarea transportului public in comun nepoluant</a:t>
            </a:r>
            <a:r>
              <a:rPr lang="ro-RO"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 cat si din operatiunea B (</a:t>
            </a:r>
            <a:r>
              <a:rPr lang="ro-RO" sz="1300" i="1" dirty="0">
                <a:latin typeface="Trebuchet MS" panose="020B0603020202020204" pitchFamily="34" charset="0"/>
                <a:ea typeface="SimSun" panose="02010600030101010101" pitchFamily="2" charset="-122"/>
                <a:cs typeface="Times New Roman" panose="02020603050405020304" pitchFamily="18" charset="0"/>
              </a:rPr>
              <a:t>Investiții destinate implementarea mobilitatii urbane durabile prin crearea, dezvoltarea de moduri altenative de transport nepoluat</a:t>
            </a:r>
            <a:r>
              <a:rPr lang="ro-RO"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 in conformitate cu prevederile Ghidului Specific</a:t>
            </a:r>
            <a:r>
              <a:rPr lang="en-GB" sz="1300" dirty="0">
                <a:solidFill>
                  <a:srgbClr val="000000"/>
                </a:solidFill>
                <a:latin typeface="Trebuchet MS" panose="020B0603020202020204" pitchFamily="34" charset="0"/>
                <a:ea typeface="Times New Roman" panose="02020603050405020304" pitchFamily="18" charset="0"/>
                <a:cs typeface="Calibri" panose="020F0502020204030204" pitchFamily="34" charset="0"/>
              </a:rPr>
              <a:t> - 10 pct.</a:t>
            </a:r>
            <a:endParaRPr lang="en-US" sz="1300" dirty="0">
              <a:solidFill>
                <a:srgbClr val="000000"/>
              </a:solidFill>
              <a:latin typeface="Trebuchet MS" panose="020B0603020202020204" pitchFamily="34" charset="0"/>
              <a:ea typeface="Times New Roman" panose="02020603050405020304" pitchFamily="18" charset="0"/>
              <a:cs typeface="Times New Roman" panose="02020603050405020304" pitchFamily="18" charset="0"/>
            </a:endParaRPr>
          </a:p>
          <a:p>
            <a:pPr marL="86916" algn="just">
              <a:spcBef>
                <a:spcPts val="0"/>
              </a:spcBef>
            </a:pPr>
            <a:r>
              <a:rPr lang="en-US" sz="1300" dirty="0">
                <a:solidFill>
                  <a:srgbClr val="000000"/>
                </a:solidFill>
                <a:latin typeface="Trebuchet MS" panose="020B0603020202020204" pitchFamily="34" charset="0"/>
                <a:ea typeface="Times New Roman" panose="02020603050405020304" pitchFamily="18" charset="0"/>
                <a:cs typeface="Times New Roman" panose="02020603050405020304" pitchFamily="18" charset="0"/>
              </a:rPr>
              <a:t>b. </a:t>
            </a:r>
            <a:r>
              <a:rPr lang="ro-RO" sz="1300" dirty="0">
                <a:latin typeface="Trebuchet MS" panose="020B0603020202020204" pitchFamily="34" charset="0"/>
                <a:ea typeface="Times New Roman" panose="02020603050405020304" pitchFamily="18" charset="0"/>
                <a:cs typeface="Times New Roman" panose="02020603050405020304" pitchFamily="18" charset="0"/>
              </a:rPr>
              <a:t>doar din una din cele doua operatiuni (A sau B)</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5 pct. </a:t>
            </a:r>
            <a:endParaRPr lang="en-US" sz="130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endParaRPr lang="en-US" sz="1300" b="1"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en-US" sz="1300" b="1" dirty="0">
                <a:latin typeface="Trebuchet MS" panose="020B0603020202020204" pitchFamily="34" charset="0"/>
                <a:ea typeface="Times New Roman" panose="02020603050405020304" pitchFamily="18" charset="0"/>
                <a:cs typeface="Times New Roman" panose="02020603050405020304" pitchFamily="18" charset="0"/>
              </a:rPr>
              <a:t>4. </a:t>
            </a:r>
            <a:r>
              <a:rPr lang="ro-RO" sz="1300" b="1" dirty="0">
                <a:latin typeface="Trebuchet MS" panose="020B0603020202020204" pitchFamily="34" charset="0"/>
                <a:ea typeface="Times New Roman" panose="02020603050405020304" pitchFamily="18" charset="0"/>
                <a:cs typeface="Times New Roman" panose="02020603050405020304" pitchFamily="18" charset="0"/>
              </a:rPr>
              <a:t>Investitiile propuse prin proiect </a:t>
            </a:r>
            <a:r>
              <a:rPr lang="ro-RO" sz="1300" b="1" dirty="0" err="1">
                <a:latin typeface="Trebuchet MS" panose="020B0603020202020204" pitchFamily="34" charset="0"/>
                <a:ea typeface="Times New Roman" panose="02020603050405020304" pitchFamily="18" charset="0"/>
                <a:cs typeface="Times New Roman" panose="02020603050405020304" pitchFamily="18" charset="0"/>
              </a:rPr>
              <a:t>vizeaza</a:t>
            </a:r>
            <a:r>
              <a:rPr lang="ro-RO" sz="1300" b="1" dirty="0">
                <a:latin typeface="Trebuchet MS" panose="020B0603020202020204" pitchFamily="34" charset="0"/>
                <a:ea typeface="Times New Roman" panose="02020603050405020304" pitchFamily="18" charset="0"/>
                <a:cs typeface="Times New Roman" panose="02020603050405020304" pitchFamily="18" charset="0"/>
              </a:rPr>
              <a:t>:</a:t>
            </a:r>
            <a:r>
              <a:rPr lang="en-GB" sz="1300" b="1" dirty="0">
                <a:latin typeface="Trebuchet MS" panose="020B0603020202020204" pitchFamily="34" charset="0"/>
                <a:ea typeface="Times New Roman" panose="02020603050405020304" pitchFamily="18" charset="0"/>
                <a:cs typeface="Times New Roman" panose="02020603050405020304" pitchFamily="18" charset="0"/>
              </a:rPr>
              <a:t> - 10 pct.</a:t>
            </a:r>
            <a:endParaRPr lang="en-US" sz="1300" b="1"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en-US" sz="1300" dirty="0">
                <a:latin typeface="Trebuchet MS" panose="020B0603020202020204" pitchFamily="34" charset="0"/>
                <a:cs typeface="Times New Roman" panose="02020603050405020304" pitchFamily="18" charset="0"/>
              </a:rPr>
              <a:t>a. </a:t>
            </a:r>
            <a:r>
              <a:rPr lang="ro-RO" sz="1300" dirty="0" err="1">
                <a:latin typeface="Trebuchet MS" panose="020B0603020202020204" pitchFamily="34" charset="0"/>
                <a:cs typeface="Times New Roman" panose="02020603050405020304" pitchFamily="18" charset="0"/>
              </a:rPr>
              <a:t>infiintarea</a:t>
            </a:r>
            <a:r>
              <a:rPr lang="ro-RO" sz="1300" dirty="0">
                <a:latin typeface="Trebuchet MS" panose="020B0603020202020204" pitchFamily="34" charset="0"/>
                <a:ea typeface="Times New Roman" panose="02020603050405020304" pitchFamily="18" charset="0"/>
                <a:cs typeface="Times New Roman" panose="02020603050405020304" pitchFamily="18" charset="0"/>
              </a:rPr>
              <a:t> unui sistem public de transport nepoluant si/sau a unor metode alternative de transport </a:t>
            </a:r>
            <a:r>
              <a:rPr lang="en-GB" sz="1300" dirty="0">
                <a:latin typeface="Trebuchet MS" panose="020B0603020202020204" pitchFamily="34" charset="0"/>
                <a:ea typeface="Times New Roman" panose="02020603050405020304" pitchFamily="18" charset="0"/>
                <a:cs typeface="Times New Roman" panose="02020603050405020304" pitchFamily="18" charset="0"/>
              </a:rPr>
              <a:t>– 10 pct.</a:t>
            </a:r>
          </a:p>
          <a:p>
            <a:pPr algn="just">
              <a:spcBef>
                <a:spcPts val="0"/>
              </a:spcBef>
            </a:pPr>
            <a:r>
              <a:rPr lang="ro-RO" sz="1300" dirty="0">
                <a:latin typeface="Trebuchet MS" panose="020B0603020202020204" pitchFamily="34" charset="0"/>
                <a:ea typeface="Times New Roman" panose="02020603050405020304" pitchFamily="18" charset="0"/>
                <a:cs typeface="Times New Roman" panose="02020603050405020304" pitchFamily="18" charset="0"/>
              </a:rPr>
              <a:t>b. modernizarea si/sau extinderea parcului auto existent si/ sau a metodelor alternative de transport</a:t>
            </a:r>
            <a:r>
              <a:rPr lang="en-GB" sz="1300" dirty="0">
                <a:latin typeface="Trebuchet MS" panose="020B0603020202020204" pitchFamily="34" charset="0"/>
                <a:ea typeface="Times New Roman" panose="02020603050405020304" pitchFamily="18" charset="0"/>
                <a:cs typeface="Times New Roman" panose="02020603050405020304" pitchFamily="18" charset="0"/>
              </a:rPr>
              <a:t> – 5 pct.</a:t>
            </a:r>
            <a:endParaRPr lang="en-US" sz="130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endParaRPr lang="en-US" sz="130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spcAft>
                <a:spcPts val="450"/>
              </a:spcAft>
            </a:pPr>
            <a:r>
              <a:rPr lang="en-US" sz="1300" b="1" dirty="0">
                <a:latin typeface="Trebuchet MS" panose="020B0603020202020204" pitchFamily="34" charset="0"/>
                <a:ea typeface="Times New Roman" panose="02020603050405020304" pitchFamily="18" charset="0"/>
                <a:cs typeface="Times New Roman" panose="02020603050405020304" pitchFamily="18" charset="0"/>
              </a:rPr>
              <a:t>5. </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Corectitudinea</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intocmirii</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bugetului</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concordanța</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buget</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a:t>
            </a:r>
            <a:r>
              <a:rPr lang="en-US" sz="1300" b="1" dirty="0" err="1">
                <a:latin typeface="Trebuchet MS" panose="020B0603020202020204" pitchFamily="34" charset="0"/>
                <a:ea typeface="Times New Roman" panose="02020603050405020304" pitchFamily="18" charset="0"/>
                <a:cs typeface="Times New Roman" panose="02020603050405020304" pitchFamily="18" charset="0"/>
              </a:rPr>
              <a:t>deviz</a:t>
            </a:r>
            <a:r>
              <a:rPr lang="en-US" sz="1300" b="1" dirty="0">
                <a:latin typeface="Trebuchet MS" panose="020B0603020202020204" pitchFamily="34" charset="0"/>
                <a:ea typeface="Times New Roman" panose="02020603050405020304" pitchFamily="18" charset="0"/>
                <a:cs typeface="Times New Roman" panose="02020603050405020304" pitchFamily="18" charset="0"/>
              </a:rPr>
              <a:t> – 10 pct.</a:t>
            </a:r>
          </a:p>
          <a:p>
            <a:pPr algn="just">
              <a:spcBef>
                <a:spcPts val="0"/>
              </a:spcBef>
              <a:spcAft>
                <a:spcPts val="450"/>
              </a:spcAft>
            </a:pPr>
            <a:r>
              <a:rPr lang="en-US" sz="1300" dirty="0">
                <a:latin typeface="Trebuchet MS" panose="020B0603020202020204" pitchFamily="34" charset="0"/>
                <a:ea typeface="Times New Roman" panose="02020603050405020304" pitchFamily="18" charset="0"/>
                <a:cs typeface="Times New Roman" panose="02020603050405020304" pitchFamily="18" charset="0"/>
              </a:rPr>
              <a:t>a.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Cheltuielile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au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fost</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corect</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încadrate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în</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categoria</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celor</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eligibile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sau</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neeligibile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iar</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pragurile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pentru</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anumite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cheltuieli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au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fost</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respectate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conform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Ghidului</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r>
              <a:rPr lang="en-US" sz="1300" dirty="0" err="1">
                <a:latin typeface="Trebuchet MS" panose="020B0603020202020204" pitchFamily="34" charset="0"/>
                <a:ea typeface="Times New Roman" panose="02020603050405020304" pitchFamily="18" charset="0"/>
                <a:cs typeface="Times New Roman" panose="02020603050405020304" pitchFamily="18" charset="0"/>
              </a:rPr>
              <a:t>solicitantului</a:t>
            </a:r>
            <a:r>
              <a:rPr lang="en-US" sz="1300" dirty="0">
                <a:latin typeface="Trebuchet MS" panose="020B0603020202020204" pitchFamily="34" charset="0"/>
                <a:ea typeface="Times New Roman" panose="02020603050405020304" pitchFamily="18" charset="0"/>
                <a:cs typeface="Times New Roman" panose="02020603050405020304" pitchFamily="18" charset="0"/>
              </a:rPr>
              <a:t>.</a:t>
            </a:r>
          </a:p>
          <a:p>
            <a:pPr algn="just">
              <a:spcBef>
                <a:spcPts val="0"/>
              </a:spcBef>
              <a:spcAft>
                <a:spcPts val="450"/>
              </a:spcAft>
            </a:pPr>
            <a:r>
              <a:rPr lang="it-IT" sz="1300" dirty="0">
                <a:latin typeface="Trebuchet MS" panose="020B0603020202020204" pitchFamily="34" charset="0"/>
                <a:ea typeface="Times New Roman" panose="02020603050405020304" pitchFamily="18" charset="0"/>
                <a:cs typeface="Times New Roman" panose="02020603050405020304" pitchFamily="18" charset="0"/>
              </a:rPr>
              <a:t>b. Costurile sunt realiste si corect estimate.</a:t>
            </a:r>
            <a:r>
              <a:rPr lang="en-US" sz="1300" dirty="0">
                <a:latin typeface="Trebuchet MS" panose="020B0603020202020204" pitchFamily="34" charset="0"/>
                <a:ea typeface="Times New Roman" panose="02020603050405020304" pitchFamily="18" charset="0"/>
                <a:cs typeface="Times New Roman" panose="02020603050405020304" pitchFamily="18" charset="0"/>
              </a:rPr>
              <a:t> </a:t>
            </a:r>
          </a:p>
        </p:txBody>
      </p:sp>
      <p:sp>
        <p:nvSpPr>
          <p:cNvPr id="2" name="object 3">
            <a:extLst>
              <a:ext uri="{FF2B5EF4-FFF2-40B4-BE49-F238E27FC236}">
                <a16:creationId xmlns:a16="http://schemas.microsoft.com/office/drawing/2014/main" id="{A7B0EC89-AAC6-CD6E-1E29-10E8C6E5EF98}"/>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pic>
        <p:nvPicPr>
          <p:cNvPr id="3" name="Picture 2">
            <a:extLst>
              <a:ext uri="{FF2B5EF4-FFF2-40B4-BE49-F238E27FC236}">
                <a16:creationId xmlns:a16="http://schemas.microsoft.com/office/drawing/2014/main" id="{C4B9DAAE-6934-6B4F-3650-B02FA537495F}"/>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6" name="Picture 5">
            <a:extLst>
              <a:ext uri="{FF2B5EF4-FFF2-40B4-BE49-F238E27FC236}">
                <a16:creationId xmlns:a16="http://schemas.microsoft.com/office/drawing/2014/main" id="{B3299705-F934-BF6E-03EC-2B94EB491BBD}"/>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240416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B859-5604-4B16-A304-C0AEEBB1599E}"/>
              </a:ext>
            </a:extLst>
          </p:cNvPr>
          <p:cNvSpPr>
            <a:spLocks noGrp="1"/>
          </p:cNvSpPr>
          <p:nvPr>
            <p:ph type="ctrTitle"/>
          </p:nvPr>
        </p:nvSpPr>
        <p:spPr>
          <a:xfrm>
            <a:off x="1097281" y="1227495"/>
            <a:ext cx="8390678" cy="350097"/>
          </a:xfrm>
        </p:spPr>
        <p:txBody>
          <a:bodyPr anchor="t">
            <a:noAutofit/>
          </a:bodyPr>
          <a:lstStyle/>
          <a:p>
            <a:pPr algn="just">
              <a:spcBef>
                <a:spcPts val="450"/>
              </a:spcBef>
              <a:spcAft>
                <a:spcPts val="450"/>
              </a:spcAft>
            </a:pPr>
            <a:r>
              <a:rPr lang="pt-BR" sz="1400" b="1" u="sng" dirty="0">
                <a:ea typeface="Times New Roman" panose="02020603050405020304" pitchFamily="18" charset="0"/>
                <a:cs typeface="Times New Roman" panose="02020603050405020304" pitchFamily="18" charset="0"/>
              </a:rPr>
              <a:t>B. Criterii de </a:t>
            </a:r>
            <a:r>
              <a:rPr lang="pt-BR" sz="1600" b="1" u="sng" dirty="0">
                <a:ea typeface="Times New Roman" panose="02020603050405020304" pitchFamily="18" charset="0"/>
                <a:cs typeface="Times New Roman" panose="02020603050405020304" pitchFamily="18" charset="0"/>
              </a:rPr>
              <a:t>eligibilitate</a:t>
            </a:r>
            <a:endParaRPr lang="en-US" sz="1400" dirty="0">
              <a:ea typeface="Times New Roman" panose="02020603050405020304" pitchFamily="18" charset="0"/>
              <a:cs typeface="Times New Roman" panose="02020603050405020304" pitchFamily="18" charset="0"/>
            </a:endParaRPr>
          </a:p>
        </p:txBody>
      </p:sp>
      <p:sp>
        <p:nvSpPr>
          <p:cNvPr id="8" name="Title 1">
            <a:extLst>
              <a:ext uri="{FF2B5EF4-FFF2-40B4-BE49-F238E27FC236}">
                <a16:creationId xmlns:a16="http://schemas.microsoft.com/office/drawing/2014/main" id="{C0724F75-8F36-48B6-A79C-0116EFE59D86}"/>
              </a:ext>
            </a:extLst>
          </p:cNvPr>
          <p:cNvSpPr txBox="1">
            <a:spLocks/>
          </p:cNvSpPr>
          <p:nvPr/>
        </p:nvSpPr>
        <p:spPr>
          <a:xfrm>
            <a:off x="2667000" y="3377460"/>
            <a:ext cx="6858000" cy="145185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57175" indent="-257175" algn="just">
              <a:buFont typeface="Arial" panose="020B0604020202020204" pitchFamily="34" charset="0"/>
              <a:buChar char="•"/>
            </a:pPr>
            <a:endParaRPr lang="en-US" sz="1650" b="1" dirty="0">
              <a:latin typeface="Trebuchet MS" panose="020B0603020202020204"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1097281" y="1784589"/>
            <a:ext cx="9825644" cy="3485680"/>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indent="171450" algn="just">
              <a:lnSpc>
                <a:spcPct val="107000"/>
              </a:lnSpc>
              <a:spcBef>
                <a:spcPts val="0"/>
              </a:spcBef>
              <a:spcAft>
                <a:spcPts val="600"/>
              </a:spcAft>
            </a:pPr>
            <a:r>
              <a:rPr lang="pt-BR" sz="1350" b="1" u="sng" dirty="0">
                <a:latin typeface="Trebuchet MS" panose="020B0603020202020204" pitchFamily="34" charset="0"/>
                <a:ea typeface="Calibri" panose="020F0502020204030204" pitchFamily="34" charset="0"/>
                <a:cs typeface="Arial" panose="020B0604020202020204" pitchFamily="34" charset="0"/>
              </a:rPr>
              <a:t>Eligibilitatea solicitantului:</a:t>
            </a:r>
          </a:p>
          <a:p>
            <a:pPr marL="257175" indent="-257175" algn="just">
              <a:lnSpc>
                <a:spcPct val="150000"/>
              </a:lnSpc>
              <a:spcBef>
                <a:spcPts val="450"/>
              </a:spcBef>
              <a:spcAft>
                <a:spcPts val="450"/>
              </a:spcAft>
              <a:buFont typeface="+mj-lt"/>
              <a:buAutoNum type="arabicPeriod"/>
            </a:pPr>
            <a:r>
              <a:rPr lang="ro-RO" sz="1350">
                <a:latin typeface="Trebuchet MS" panose="020B0603020202020204" pitchFamily="34" charset="0"/>
                <a:ea typeface="Times New Roman" panose="02020603050405020304" pitchFamily="18" charset="0"/>
                <a:cs typeface="Times New Roman" panose="02020603050405020304" pitchFamily="18" charset="0"/>
              </a:rPr>
              <a:t>Forma </a:t>
            </a:r>
            <a:r>
              <a:rPr lang="ro-RO" sz="1350" dirty="0">
                <a:latin typeface="Trebuchet MS" panose="020B0603020202020204" pitchFamily="34" charset="0"/>
                <a:ea typeface="Times New Roman" panose="02020603050405020304" pitchFamily="18" charset="0"/>
                <a:cs typeface="Times New Roman" panose="02020603050405020304" pitchFamily="18" charset="0"/>
              </a:rPr>
              <a:t>de constituire a solicitantului</a:t>
            </a:r>
            <a:r>
              <a:rPr lang="en-US" sz="1350" dirty="0">
                <a:latin typeface="Trebuchet MS" panose="020B0603020202020204" pitchFamily="34" charset="0"/>
                <a:ea typeface="Times New Roman" panose="02020603050405020304" pitchFamily="18" charset="0"/>
                <a:cs typeface="Times New Roman" panose="02020603050405020304" pitchFamily="18" charset="0"/>
              </a:rPr>
              <a:t>.</a:t>
            </a:r>
          </a:p>
          <a:p>
            <a:pPr marL="257175" indent="-257175" algn="just">
              <a:lnSpc>
                <a:spcPct val="150000"/>
              </a:lnSpc>
              <a:spcBef>
                <a:spcPts val="450"/>
              </a:spcBef>
              <a:spcAft>
                <a:spcPts val="450"/>
              </a:spcAft>
              <a:buFont typeface="+mj-lt"/>
              <a:buAutoNum type="arabicPeriod"/>
            </a:pPr>
            <a:r>
              <a:rPr lang="en-US" sz="1350" dirty="0" err="1">
                <a:latin typeface="Trebuchet MS" panose="020B0603020202020204" pitchFamily="34" charset="0"/>
                <a:ea typeface="Calibri" panose="020F0502020204030204" pitchFamily="34" charset="0"/>
              </a:rPr>
              <a:t>Solicitantul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şi</a:t>
            </a:r>
            <a:r>
              <a:rPr lang="en-US" sz="1350" dirty="0">
                <a:latin typeface="Trebuchet MS" panose="020B0603020202020204" pitchFamily="34" charset="0"/>
                <a:ea typeface="Calibri" panose="020F0502020204030204" pitchFamily="34" charset="0"/>
              </a:rPr>
              <a:t>/</a:t>
            </a:r>
            <a:r>
              <a:rPr lang="en-US" sz="1350" dirty="0" err="1">
                <a:latin typeface="Trebuchet MS" panose="020B0603020202020204" pitchFamily="34" charset="0"/>
                <a:ea typeface="Calibri" panose="020F0502020204030204" pitchFamily="34" charset="0"/>
              </a:rPr>
              <a:t>sau</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reprezentantul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său</a:t>
            </a:r>
            <a:r>
              <a:rPr lang="en-US" sz="1350" dirty="0">
                <a:latin typeface="Trebuchet MS" panose="020B0603020202020204" pitchFamily="34" charset="0"/>
                <a:ea typeface="Calibri" panose="020F0502020204030204" pitchFamily="34" charset="0"/>
              </a:rPr>
              <a:t> legal, </a:t>
            </a:r>
            <a:r>
              <a:rPr lang="en-US" sz="1350" dirty="0" err="1">
                <a:latin typeface="Trebuchet MS" panose="020B0603020202020204" pitchFamily="34" charset="0"/>
                <a:ea typeface="Calibri" panose="020F0502020204030204" pitchFamily="34" charset="0"/>
              </a:rPr>
              <a:t>inclusiv</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partenerul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şi</a:t>
            </a:r>
            <a:r>
              <a:rPr lang="en-US" sz="1350" dirty="0">
                <a:latin typeface="Trebuchet MS" panose="020B0603020202020204" pitchFamily="34" charset="0"/>
                <a:ea typeface="Calibri" panose="020F0502020204030204" pitchFamily="34" charset="0"/>
              </a:rPr>
              <a:t>/</a:t>
            </a:r>
            <a:r>
              <a:rPr lang="en-US" sz="1350" dirty="0" err="1">
                <a:latin typeface="Trebuchet MS" panose="020B0603020202020204" pitchFamily="34" charset="0"/>
                <a:ea typeface="Calibri" panose="020F0502020204030204" pitchFamily="34" charset="0"/>
              </a:rPr>
              <a:t>sau</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reprezentantul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său</a:t>
            </a:r>
            <a:r>
              <a:rPr lang="en-US" sz="1350" dirty="0">
                <a:latin typeface="Trebuchet MS" panose="020B0603020202020204" pitchFamily="34" charset="0"/>
                <a:ea typeface="Calibri" panose="020F0502020204030204" pitchFamily="34" charset="0"/>
              </a:rPr>
              <a:t> legal, </a:t>
            </a:r>
            <a:r>
              <a:rPr lang="en-US" sz="1350" dirty="0" err="1">
                <a:latin typeface="Trebuchet MS" panose="020B0603020202020204" pitchFamily="34" charset="0"/>
                <a:ea typeface="Calibri" panose="020F0502020204030204" pitchFamily="34" charset="0"/>
              </a:rPr>
              <a:t>dacă</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este</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cazul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indeplineste</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toate</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conditiile</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impuse</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prin</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Declarația</a:t>
            </a:r>
            <a:r>
              <a:rPr lang="en-US" sz="1350" dirty="0">
                <a:latin typeface="Trebuchet MS" panose="020B0603020202020204" pitchFamily="34" charset="0"/>
                <a:ea typeface="Calibri" panose="020F0502020204030204" pitchFamily="34" charset="0"/>
              </a:rPr>
              <a:t> pe propria </a:t>
            </a:r>
            <a:r>
              <a:rPr lang="en-US" sz="1350" dirty="0" err="1">
                <a:latin typeface="Trebuchet MS" panose="020B0603020202020204" pitchFamily="34" charset="0"/>
                <a:ea typeface="Calibri" panose="020F0502020204030204" pitchFamily="34" charset="0"/>
              </a:rPr>
              <a:t>raspundere</a:t>
            </a:r>
            <a:r>
              <a:rPr lang="en-US" sz="1350" dirty="0">
                <a:latin typeface="Trebuchet MS" panose="020B0603020202020204" pitchFamily="34" charset="0"/>
                <a:ea typeface="Calibri" panose="020F0502020204030204" pitchFamily="34" charset="0"/>
              </a:rPr>
              <a:t> a </a:t>
            </a:r>
            <a:r>
              <a:rPr lang="en-US" sz="1350" dirty="0" err="1">
                <a:latin typeface="Trebuchet MS" panose="020B0603020202020204" pitchFamily="34" charset="0"/>
                <a:ea typeface="Calibri" panose="020F0502020204030204" pitchFamily="34" charset="0"/>
              </a:rPr>
              <a:t>solicitantului</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anexa</a:t>
            </a:r>
            <a:r>
              <a:rPr lang="en-US" sz="1350" dirty="0">
                <a:latin typeface="Trebuchet MS" panose="020B0603020202020204" pitchFamily="34" charset="0"/>
                <a:ea typeface="Calibri" panose="020F0502020204030204" pitchFamily="34" charset="0"/>
              </a:rPr>
              <a:t> la </a:t>
            </a:r>
            <a:r>
              <a:rPr lang="en-US" sz="1350" dirty="0" err="1">
                <a:latin typeface="Trebuchet MS" panose="020B0603020202020204" pitchFamily="34" charset="0"/>
                <a:ea typeface="Calibri" panose="020F0502020204030204" pitchFamily="34" charset="0"/>
              </a:rPr>
              <a:t>ghidul</a:t>
            </a:r>
            <a:r>
              <a:rPr lang="en-US" sz="1350" dirty="0">
                <a:latin typeface="Trebuchet MS" panose="020B0603020202020204" pitchFamily="34" charset="0"/>
                <a:ea typeface="Calibri" panose="020F0502020204030204" pitchFamily="34" charset="0"/>
              </a:rPr>
              <a:t> </a:t>
            </a:r>
            <a:r>
              <a:rPr lang="en-US" sz="1350" dirty="0" err="1">
                <a:latin typeface="Trebuchet MS" panose="020B0603020202020204" pitchFamily="34" charset="0"/>
                <a:ea typeface="Calibri" panose="020F0502020204030204" pitchFamily="34" charset="0"/>
              </a:rPr>
              <a:t>solicitantului</a:t>
            </a:r>
            <a:r>
              <a:rPr lang="en-US" sz="1350" dirty="0">
                <a:latin typeface="Trebuchet MS" panose="020B0603020202020204" pitchFamily="34" charset="0"/>
                <a:ea typeface="Calibri" panose="020F0502020204030204" pitchFamily="34" charset="0"/>
              </a:rPr>
              <a:t> </a:t>
            </a:r>
          </a:p>
          <a:p>
            <a:pPr marL="257175" indent="-257175" algn="just">
              <a:lnSpc>
                <a:spcPct val="150000"/>
              </a:lnSpc>
              <a:spcBef>
                <a:spcPts val="450"/>
              </a:spcBef>
              <a:spcAft>
                <a:spcPts val="450"/>
              </a:spcAft>
              <a:buFont typeface="+mj-lt"/>
              <a:buAutoNum type="arabicPeriod"/>
            </a:pPr>
            <a:r>
              <a:rPr lang="en-US" sz="1350" dirty="0" err="1">
                <a:latin typeface="Trebuchet MS" panose="020B0603020202020204" pitchFamily="34" charset="0"/>
                <a:ea typeface="Calibri" panose="020F0502020204030204" pitchFamily="34" charset="0"/>
                <a:cs typeface="Arial" panose="020B0604020202020204" pitchFamily="34" charset="0"/>
              </a:rPr>
              <a:t>Drepturi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asupra</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imobilului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mijloacelor</a:t>
            </a:r>
            <a:r>
              <a:rPr lang="en-US" sz="1350" dirty="0">
                <a:latin typeface="Trebuchet MS" panose="020B0603020202020204" pitchFamily="34" charset="0"/>
                <a:ea typeface="Calibri" panose="020F0502020204030204" pitchFamily="34" charset="0"/>
                <a:cs typeface="Arial" panose="020B0604020202020204" pitchFamily="34" charset="0"/>
              </a:rPr>
              <a:t> de transport public </a:t>
            </a:r>
            <a:r>
              <a:rPr lang="en-US" sz="1350" dirty="0" err="1">
                <a:latin typeface="Trebuchet MS" panose="020B0603020202020204" pitchFamily="34" charset="0"/>
                <a:ea typeface="Calibri" panose="020F0502020204030204" pitchFamily="34" charset="0"/>
                <a:cs typeface="Arial" panose="020B0604020202020204" pitchFamily="34" charset="0"/>
              </a:rPr>
              <a:t>şi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asupra</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altor</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bunuri</a:t>
            </a:r>
            <a:r>
              <a:rPr lang="en-US" sz="1350" dirty="0">
                <a:latin typeface="Trebuchet MS" panose="020B0603020202020204" pitchFamily="34" charset="0"/>
                <a:ea typeface="Calibri" panose="020F0502020204030204" pitchFamily="34" charset="0"/>
                <a:cs typeface="Arial" panose="020B0604020202020204" pitchFamily="34" charset="0"/>
              </a:rPr>
              <a:t> mobile </a:t>
            </a:r>
            <a:r>
              <a:rPr lang="en-US" sz="1350" dirty="0" err="1">
                <a:latin typeface="Trebuchet MS" panose="020B0603020202020204" pitchFamily="34" charset="0"/>
                <a:ea typeface="Calibri" panose="020F0502020204030204" pitchFamily="34" charset="0"/>
                <a:cs typeface="Arial" panose="020B0604020202020204" pitchFamily="34" charset="0"/>
              </a:rPr>
              <a:t>si</a:t>
            </a:r>
            <a:r>
              <a:rPr lang="en-US" sz="1350" dirty="0">
                <a:latin typeface="Trebuchet MS" panose="020B0603020202020204" pitchFamily="34" charset="0"/>
                <a:ea typeface="Calibri" panose="020F0502020204030204" pitchFamily="34" charset="0"/>
                <a:cs typeface="Arial" panose="020B0604020202020204" pitchFamily="34" charset="0"/>
              </a:rPr>
              <a:t>/</a:t>
            </a:r>
            <a:r>
              <a:rPr lang="en-US" sz="1350" dirty="0" err="1">
                <a:latin typeface="Trebuchet MS" panose="020B0603020202020204" pitchFamily="34" charset="0"/>
                <a:ea typeface="Calibri" panose="020F0502020204030204" pitchFamily="34" charset="0"/>
                <a:cs typeface="Arial" panose="020B0604020202020204" pitchFamily="34" charset="0"/>
              </a:rPr>
              <a:t>sau</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imobile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necesare</a:t>
            </a:r>
            <a:r>
              <a:rPr lang="en-US" sz="1350" dirty="0">
                <a:latin typeface="Trebuchet MS" panose="020B0603020202020204" pitchFamily="34" charset="0"/>
                <a:ea typeface="Calibri" panose="020F0502020204030204" pitchFamily="34" charset="0"/>
                <a:cs typeface="Arial" panose="020B0604020202020204" pitchFamily="34" charset="0"/>
              </a:rPr>
              <a:t> , </a:t>
            </a:r>
            <a:r>
              <a:rPr lang="en-US" sz="1350" dirty="0" err="1">
                <a:latin typeface="Trebuchet MS" panose="020B0603020202020204" pitchFamily="34" charset="0"/>
                <a:ea typeface="Calibri" panose="020F0502020204030204" pitchFamily="34" charset="0"/>
                <a:cs typeface="Arial" panose="020B0604020202020204" pitchFamily="34" charset="0"/>
              </a:rPr>
              <a:t>după</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caz</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ce</a:t>
            </a:r>
            <a:r>
              <a:rPr lang="en-US" sz="1350" dirty="0">
                <a:latin typeface="Trebuchet MS" panose="020B0603020202020204" pitchFamily="34" charset="0"/>
                <a:ea typeface="Calibri" panose="020F0502020204030204" pitchFamily="34" charset="0"/>
                <a:cs typeface="Arial" panose="020B0604020202020204" pitchFamily="34" charset="0"/>
              </a:rPr>
              <a:t> fac </a:t>
            </a:r>
            <a:r>
              <a:rPr lang="en-US" sz="1350" dirty="0" err="1">
                <a:latin typeface="Trebuchet MS" panose="020B0603020202020204" pitchFamily="34" charset="0"/>
                <a:ea typeface="Calibri" panose="020F0502020204030204" pitchFamily="34" charset="0"/>
                <a:cs typeface="Arial" panose="020B0604020202020204" pitchFamily="34" charset="0"/>
              </a:rPr>
              <a:t>obiectul</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proiectului</a:t>
            </a:r>
            <a:r>
              <a:rPr lang="en-US" sz="1350" dirty="0">
                <a:latin typeface="Trebuchet MS" panose="020B0603020202020204" pitchFamily="34" charset="0"/>
                <a:ea typeface="Calibri" panose="020F0502020204030204" pitchFamily="34" charset="0"/>
                <a:cs typeface="Arial" panose="020B0604020202020204" pitchFamily="34" charset="0"/>
              </a:rPr>
              <a:t>.</a:t>
            </a:r>
          </a:p>
          <a:p>
            <a:pPr marL="257175" indent="-257175" algn="just">
              <a:lnSpc>
                <a:spcPct val="150000"/>
              </a:lnSpc>
              <a:spcBef>
                <a:spcPts val="450"/>
              </a:spcBef>
              <a:spcAft>
                <a:spcPts val="450"/>
              </a:spcAft>
              <a:buFont typeface="+mj-lt"/>
              <a:buAutoNum type="arabicPeriod"/>
            </a:pPr>
            <a:r>
              <a:rPr lang="ro-RO" sz="1350" dirty="0">
                <a:latin typeface="Trebuchet MS" panose="020B0603020202020204" pitchFamily="34" charset="0"/>
                <a:ea typeface="Times New Roman" panose="02020603050405020304" pitchFamily="18" charset="0"/>
                <a:cs typeface="Times New Roman" panose="02020603050405020304" pitchFamily="18" charset="0"/>
              </a:rPr>
              <a:t>Solicitantul asigura contribuția proprie la valoarea cheltuielilor eligibile (minim 2% din valoarea cheltuielilor), acoperirea cheltuielilor neeligibile ale proiectului, precum si cele pentru buna functionare a acestuia in perioada de durabilitate.</a:t>
            </a:r>
            <a:endParaRPr lang="en-US" sz="1350" b="1"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7F6818E7-5D86-9405-66A9-BDEA66E01789}"/>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5" name="object 2">
            <a:extLst>
              <a:ext uri="{FF2B5EF4-FFF2-40B4-BE49-F238E27FC236}">
                <a16:creationId xmlns:a16="http://schemas.microsoft.com/office/drawing/2014/main" id="{94DED916-5E65-07E9-9223-D4D574C0E324}"/>
              </a:ext>
            </a:extLst>
          </p:cNvPr>
          <p:cNvSpPr/>
          <p:nvPr/>
        </p:nvSpPr>
        <p:spPr>
          <a:xfrm>
            <a:off x="5693924" y="4920060"/>
            <a:ext cx="6498075"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4" name="Picture 3">
            <a:extLst>
              <a:ext uri="{FF2B5EF4-FFF2-40B4-BE49-F238E27FC236}">
                <a16:creationId xmlns:a16="http://schemas.microsoft.com/office/drawing/2014/main" id="{511851BF-AE3C-D1B7-3AA8-1C5B74EA5A67}"/>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7" name="Picture 6">
            <a:extLst>
              <a:ext uri="{FF2B5EF4-FFF2-40B4-BE49-F238E27FC236}">
                <a16:creationId xmlns:a16="http://schemas.microsoft.com/office/drawing/2014/main" id="{96866A2E-0E62-1270-02E5-4030823762FA}"/>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468715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0724F75-8F36-48B6-A79C-0116EFE59D86}"/>
              </a:ext>
            </a:extLst>
          </p:cNvPr>
          <p:cNvSpPr txBox="1">
            <a:spLocks/>
          </p:cNvSpPr>
          <p:nvPr/>
        </p:nvSpPr>
        <p:spPr>
          <a:xfrm>
            <a:off x="2667000" y="3377460"/>
            <a:ext cx="6858000" cy="145185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57175" indent="-257175" algn="just">
              <a:buFont typeface="Arial" panose="020B0604020202020204" pitchFamily="34" charset="0"/>
              <a:buChar char="•"/>
            </a:pPr>
            <a:endParaRPr lang="en-US" sz="1650" b="1" dirty="0">
              <a:latin typeface="Trebuchet MS" panose="020B0603020202020204"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186267" y="833956"/>
            <a:ext cx="11769134" cy="522817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lnSpc>
                <a:spcPct val="200000"/>
              </a:lnSpc>
              <a:spcBef>
                <a:spcPts val="450"/>
              </a:spcBef>
              <a:spcAft>
                <a:spcPts val="450"/>
              </a:spcAft>
            </a:pPr>
            <a:r>
              <a:rPr lang="ro-RO" sz="1350" b="1" u="sng" dirty="0">
                <a:latin typeface="Trebuchet MS" panose="020B0603020202020204" pitchFamily="34" charset="0"/>
                <a:ea typeface="Times New Roman" panose="02020603050405020304" pitchFamily="18" charset="0"/>
                <a:cs typeface="Times New Roman" panose="02020603050405020304" pitchFamily="18" charset="0"/>
              </a:rPr>
              <a:t>Eligibilitatea proiectului și a activităților</a:t>
            </a:r>
            <a:endParaRPr lang="en-US" sz="1350" b="1" u="sng"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lnSpc>
                <a:spcPct val="150000"/>
              </a:lnSpc>
              <a:spcBef>
                <a:spcPts val="450"/>
              </a:spcBef>
              <a:buFont typeface="+mj-lt"/>
              <a:buAutoNum type="arabicPeriod"/>
            </a:pPr>
            <a:r>
              <a:rPr lang="ro-RO" sz="1350" dirty="0">
                <a:latin typeface="Trebuchet MS" panose="020B0603020202020204" pitchFamily="34" charset="0"/>
                <a:ea typeface="Times New Roman" panose="02020603050405020304" pitchFamily="18" charset="0"/>
                <a:cs typeface="Times New Roman" panose="02020603050405020304" pitchFamily="18" charset="0"/>
              </a:rPr>
              <a:t>Încadrarea proiectului şi a activităţilor sale privind investiţiile în acţiunile specifice sprijinite în cadrul Priorității de investiții 4.</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lnSpc>
                <a:spcPct val="150000"/>
              </a:lnSpc>
              <a:spcBef>
                <a:spcPts val="450"/>
              </a:spcBef>
              <a:buFont typeface="+mj-lt"/>
              <a:buAutoNum type="arabicPeriod"/>
            </a:pPr>
            <a:r>
              <a:rPr lang="ro-RO" sz="1350" dirty="0">
                <a:latin typeface="Trebuchet MS" panose="020B0603020202020204" pitchFamily="34" charset="0"/>
                <a:ea typeface="Times New Roman" panose="02020603050405020304" pitchFamily="18" charset="0"/>
                <a:cs typeface="Times New Roman" panose="02020603050405020304" pitchFamily="18" charset="0"/>
              </a:rPr>
              <a:t>Proiectul propus spre finanţare nu trebuie să fie încheiat în mod fizic sau implementat integral înainte de depunerea cererii de finantare în cadrul PR Nord-Est 2021-2027</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lnSpc>
                <a:spcPct val="150000"/>
              </a:lnSpc>
              <a:spcBef>
                <a:spcPts val="450"/>
              </a:spcBef>
              <a:buFont typeface="+mj-lt"/>
              <a:buAutoNum type="arabicPeriod"/>
            </a:pPr>
            <a:r>
              <a:rPr lang="en-US" sz="1350" dirty="0" err="1">
                <a:latin typeface="Trebuchet MS" panose="020B0603020202020204" pitchFamily="34" charset="0"/>
                <a:ea typeface="Calibri" panose="020F0502020204030204" pitchFamily="34" charset="0"/>
                <a:cs typeface="Arial" panose="020B0604020202020204" pitchFamily="34" charset="0"/>
              </a:rPr>
              <a:t>Proiectul</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propus</a:t>
            </a:r>
            <a:r>
              <a:rPr lang="en-US" sz="1350" dirty="0">
                <a:latin typeface="Trebuchet MS" panose="020B0603020202020204" pitchFamily="34" charset="0"/>
                <a:ea typeface="Calibri" panose="020F0502020204030204" pitchFamily="34" charset="0"/>
                <a:cs typeface="Arial" panose="020B0604020202020204" pitchFamily="34" charset="0"/>
              </a:rPr>
              <a:t> nu a </a:t>
            </a:r>
            <a:r>
              <a:rPr lang="en-US" sz="1350" dirty="0" err="1">
                <a:latin typeface="Trebuchet MS" panose="020B0603020202020204" pitchFamily="34" charset="0"/>
                <a:ea typeface="Calibri" panose="020F0502020204030204" pitchFamily="34" charset="0"/>
                <a:cs typeface="Arial" panose="020B0604020202020204" pitchFamily="34" charset="0"/>
              </a:rPr>
              <a:t>mai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beneficiat</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finanţare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publică</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pentru</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activităţile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eligibile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astfel</a:t>
            </a:r>
            <a:r>
              <a:rPr lang="en-US" sz="1350" dirty="0">
                <a:latin typeface="Trebuchet MS" panose="020B0603020202020204" pitchFamily="34" charset="0"/>
                <a:ea typeface="Calibri" panose="020F0502020204030204" pitchFamily="34" charset="0"/>
                <a:cs typeface="Arial" panose="020B0604020202020204" pitchFamily="34" charset="0"/>
              </a:rPr>
              <a:t>:</a:t>
            </a:r>
          </a:p>
          <a:p>
            <a:pPr algn="just">
              <a:lnSpc>
                <a:spcPct val="150000"/>
              </a:lnSpc>
              <a:spcBef>
                <a:spcPts val="450"/>
              </a:spcBef>
            </a:pP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proiecte</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fara</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lucrari</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incepute</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dirty="0">
                <a:latin typeface="Trebuchet MS" panose="020B0603020202020204" pitchFamily="34" charset="0"/>
                <a:ea typeface="Calibri" panose="020F0502020204030204" pitchFamily="34" charset="0"/>
                <a:cs typeface="Arial" panose="020B0604020202020204" pitchFamily="34" charset="0"/>
              </a:rPr>
              <a:t>– 5 ani </a:t>
            </a:r>
            <a:r>
              <a:rPr lang="en-US" sz="1350" dirty="0" err="1">
                <a:latin typeface="Trebuchet MS" panose="020B0603020202020204" pitchFamily="34" charset="0"/>
                <a:ea typeface="Calibri" panose="020F0502020204030204" pitchFamily="34" charset="0"/>
                <a:cs typeface="Arial" panose="020B0604020202020204" pitchFamily="34" charset="0"/>
              </a:rPr>
              <a:t>înainte</a:t>
            </a:r>
            <a:r>
              <a:rPr lang="en-US" sz="1350" dirty="0">
                <a:latin typeface="Trebuchet MS" panose="020B0603020202020204" pitchFamily="34" charset="0"/>
                <a:ea typeface="Calibri" panose="020F0502020204030204" pitchFamily="34" charset="0"/>
                <a:cs typeface="Arial" panose="020B0604020202020204" pitchFamily="34" charset="0"/>
              </a:rPr>
              <a:t> de data </a:t>
            </a:r>
            <a:r>
              <a:rPr lang="en-US" sz="1350" dirty="0" err="1">
                <a:latin typeface="Trebuchet MS" panose="020B0603020202020204" pitchFamily="34" charset="0"/>
                <a:ea typeface="Calibri" panose="020F0502020204030204" pitchFamily="34" charset="0"/>
                <a:cs typeface="Arial" panose="020B0604020202020204" pitchFamily="34" charset="0"/>
              </a:rPr>
              <a:t>depunerii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cererii</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finantare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pentru</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acelaşi</a:t>
            </a:r>
            <a:r>
              <a:rPr lang="en-US" sz="1350" dirty="0">
                <a:latin typeface="Trebuchet MS" panose="020B0603020202020204" pitchFamily="34" charset="0"/>
                <a:ea typeface="Calibri" panose="020F0502020204030204" pitchFamily="34" charset="0"/>
                <a:cs typeface="Arial" panose="020B0604020202020204" pitchFamily="34" charset="0"/>
              </a:rPr>
              <a:t> tip de </a:t>
            </a:r>
            <a:r>
              <a:rPr lang="en-US" sz="1350" dirty="0" err="1">
                <a:latin typeface="Trebuchet MS" panose="020B0603020202020204" pitchFamily="34" charset="0"/>
                <a:ea typeface="Calibri" panose="020F0502020204030204" pitchFamily="34" charset="0"/>
                <a:cs typeface="Arial" panose="020B0604020202020204" pitchFamily="34" charset="0"/>
              </a:rPr>
              <a:t>activităţi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construcţie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extindere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modernizare</a:t>
            </a:r>
            <a:r>
              <a:rPr lang="en-US" sz="1350" dirty="0">
                <a:latin typeface="Trebuchet MS" panose="020B0603020202020204" pitchFamily="34" charset="0"/>
                <a:ea typeface="Calibri" panose="020F0502020204030204" pitchFamily="34" charset="0"/>
                <a:cs typeface="Arial" panose="020B0604020202020204" pitchFamily="34" charset="0"/>
              </a:rPr>
              <a:t>/</a:t>
            </a:r>
            <a:r>
              <a:rPr lang="en-US" sz="1350" dirty="0" err="1">
                <a:latin typeface="Trebuchet MS" panose="020B0603020202020204" pitchFamily="34" charset="0"/>
                <a:ea typeface="Calibri" panose="020F0502020204030204" pitchFamily="34" charset="0"/>
                <a:cs typeface="Arial" panose="020B0604020202020204" pitchFamily="34" charset="0"/>
              </a:rPr>
              <a:t>reabilitare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realizate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asupra</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aceleiaşi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infrastructuri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aceluiaşi</a:t>
            </a:r>
            <a:r>
              <a:rPr lang="en-US" sz="1350" dirty="0">
                <a:latin typeface="Trebuchet MS" panose="020B0603020202020204" pitchFamily="34" charset="0"/>
                <a:ea typeface="Calibri" panose="020F0502020204030204" pitchFamily="34" charset="0"/>
                <a:cs typeface="Arial" panose="020B0604020202020204" pitchFamily="34" charset="0"/>
              </a:rPr>
              <a:t> segment de </a:t>
            </a:r>
            <a:r>
              <a:rPr lang="en-US" sz="1350" dirty="0" err="1">
                <a:latin typeface="Trebuchet MS" panose="020B0603020202020204" pitchFamily="34" charset="0"/>
                <a:ea typeface="Calibri" panose="020F0502020204030204" pitchFamily="34" charset="0"/>
                <a:cs typeface="Arial" panose="020B0604020202020204" pitchFamily="34" charset="0"/>
              </a:rPr>
              <a:t>infrastructură</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şi</a:t>
            </a:r>
            <a:r>
              <a:rPr lang="en-US" sz="1350" dirty="0">
                <a:latin typeface="Trebuchet MS" panose="020B0603020202020204" pitchFamily="34" charset="0"/>
                <a:ea typeface="Calibri" panose="020F0502020204030204" pitchFamily="34" charset="0"/>
                <a:cs typeface="Arial" panose="020B0604020202020204" pitchFamily="34" charset="0"/>
              </a:rPr>
              <a:t> nu </a:t>
            </a:r>
            <a:r>
              <a:rPr lang="en-US" sz="1350" dirty="0" err="1">
                <a:latin typeface="Trebuchet MS" panose="020B0603020202020204" pitchFamily="34" charset="0"/>
                <a:ea typeface="Calibri" panose="020F0502020204030204" pitchFamily="34" charset="0"/>
                <a:cs typeface="Arial" panose="020B0604020202020204" pitchFamily="34" charset="0"/>
              </a:rPr>
              <a:t>beneficiază</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fonduri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publice</a:t>
            </a:r>
            <a:r>
              <a:rPr lang="en-US" sz="1350" dirty="0">
                <a:latin typeface="Trebuchet MS" panose="020B0603020202020204" pitchFamily="34" charset="0"/>
                <a:ea typeface="Calibri" panose="020F0502020204030204" pitchFamily="34" charset="0"/>
                <a:cs typeface="Arial" panose="020B0604020202020204" pitchFamily="34" charset="0"/>
              </a:rPr>
              <a:t> din </a:t>
            </a:r>
            <a:r>
              <a:rPr lang="en-US" sz="1350" dirty="0" err="1">
                <a:latin typeface="Trebuchet MS" panose="020B0603020202020204" pitchFamily="34" charset="0"/>
                <a:ea typeface="Calibri" panose="020F0502020204030204" pitchFamily="34" charset="0"/>
                <a:cs typeface="Arial" panose="020B0604020202020204" pitchFamily="34" charset="0"/>
              </a:rPr>
              <a:t>alte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surse</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finanţare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altele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decât</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cele</a:t>
            </a:r>
            <a:r>
              <a:rPr lang="en-US" sz="1350" dirty="0">
                <a:latin typeface="Trebuchet MS" panose="020B0603020202020204" pitchFamily="34" charset="0"/>
                <a:ea typeface="Calibri" panose="020F0502020204030204" pitchFamily="34" charset="0"/>
                <a:cs typeface="Arial" panose="020B0604020202020204" pitchFamily="34" charset="0"/>
              </a:rPr>
              <a:t> ale </a:t>
            </a:r>
            <a:r>
              <a:rPr lang="en-US" sz="1350" dirty="0" err="1">
                <a:latin typeface="Trebuchet MS" panose="020B0603020202020204" pitchFamily="34" charset="0"/>
                <a:ea typeface="Calibri" panose="020F0502020204030204" pitchFamily="34" charset="0"/>
                <a:cs typeface="Arial" panose="020B0604020202020204" pitchFamily="34" charset="0"/>
              </a:rPr>
              <a:t>solicitantului</a:t>
            </a:r>
            <a:endParaRPr lang="en-US" sz="1350" dirty="0">
              <a:latin typeface="Trebuchet MS" panose="020B0603020202020204" pitchFamily="34" charset="0"/>
              <a:ea typeface="Calibri" panose="020F0502020204030204" pitchFamily="34" charset="0"/>
              <a:cs typeface="Arial" panose="020B0604020202020204" pitchFamily="34" charset="0"/>
            </a:endParaRPr>
          </a:p>
          <a:p>
            <a:pPr algn="just">
              <a:lnSpc>
                <a:spcPct val="150000"/>
              </a:lnSpc>
              <a:spcBef>
                <a:spcPts val="450"/>
              </a:spcBef>
            </a:pPr>
            <a:r>
              <a:rPr lang="en-US" sz="1350" dirty="0" err="1">
                <a:latin typeface="Trebuchet MS" panose="020B0603020202020204" pitchFamily="34" charset="0"/>
                <a:ea typeface="Calibri" panose="020F0502020204030204" pitchFamily="34" charset="0"/>
                <a:cs typeface="Arial" panose="020B0604020202020204" pitchFamily="34" charset="0"/>
              </a:rPr>
              <a:t>sau</a:t>
            </a:r>
            <a:r>
              <a:rPr lang="en-US" sz="1350" dirty="0">
                <a:latin typeface="Trebuchet MS" panose="020B0603020202020204" pitchFamily="34" charset="0"/>
                <a:ea typeface="Calibri" panose="020F0502020204030204" pitchFamily="34" charset="0"/>
                <a:cs typeface="Arial" panose="020B0604020202020204" pitchFamily="34" charset="0"/>
              </a:rPr>
              <a:t> </a:t>
            </a:r>
          </a:p>
          <a:p>
            <a:pPr algn="just">
              <a:lnSpc>
                <a:spcPct val="150000"/>
              </a:lnSpc>
              <a:spcBef>
                <a:spcPts val="450"/>
              </a:spcBef>
            </a:pP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proiecte</a:t>
            </a:r>
            <a:r>
              <a:rPr lang="en-US" sz="1350" b="1" dirty="0">
                <a:latin typeface="Trebuchet MS" panose="020B0603020202020204" pitchFamily="34" charset="0"/>
                <a:ea typeface="Calibri" panose="020F0502020204030204" pitchFamily="34" charset="0"/>
                <a:cs typeface="Arial" panose="020B0604020202020204" pitchFamily="34" charset="0"/>
              </a:rPr>
              <a:t> cu </a:t>
            </a:r>
            <a:r>
              <a:rPr lang="en-US" sz="1350" b="1" dirty="0" err="1">
                <a:latin typeface="Trebuchet MS" panose="020B0603020202020204" pitchFamily="34" charset="0"/>
                <a:ea typeface="Calibri" panose="020F0502020204030204" pitchFamily="34" charset="0"/>
                <a:cs typeface="Arial" panose="020B0604020202020204" pitchFamily="34" charset="0"/>
              </a:rPr>
              <a:t>lucrari</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b="1" dirty="0" err="1">
                <a:latin typeface="Trebuchet MS" panose="020B0603020202020204" pitchFamily="34" charset="0"/>
                <a:ea typeface="Calibri" panose="020F0502020204030204" pitchFamily="34" charset="0"/>
                <a:cs typeface="Arial" panose="020B0604020202020204" pitchFamily="34" charset="0"/>
              </a:rPr>
              <a:t>incepute</a:t>
            </a:r>
            <a:r>
              <a:rPr lang="en-US" sz="1350" b="1" dirty="0">
                <a:latin typeface="Trebuchet MS" panose="020B0603020202020204" pitchFamily="34" charset="0"/>
                <a:ea typeface="Calibri" panose="020F0502020204030204" pitchFamily="34" charset="0"/>
                <a:cs typeface="Arial" panose="020B0604020202020204" pitchFamily="34" charset="0"/>
              </a:rPr>
              <a:t> </a:t>
            </a:r>
            <a:r>
              <a:rPr lang="en-US" sz="1350" dirty="0">
                <a:latin typeface="Trebuchet MS" panose="020B0603020202020204" pitchFamily="34" charset="0"/>
                <a:ea typeface="Calibri" panose="020F0502020204030204" pitchFamily="34" charset="0"/>
                <a:cs typeface="Arial" panose="020B0604020202020204" pitchFamily="34" charset="0"/>
              </a:rPr>
              <a:t>- 5 ani </a:t>
            </a:r>
            <a:r>
              <a:rPr lang="en-US" sz="1350" dirty="0" err="1">
                <a:latin typeface="Trebuchet MS" panose="020B0603020202020204" pitchFamily="34" charset="0"/>
                <a:ea typeface="Calibri" panose="020F0502020204030204" pitchFamily="34" charset="0"/>
                <a:cs typeface="Arial" panose="020B0604020202020204" pitchFamily="34" charset="0"/>
              </a:rPr>
              <a:t>înainte</a:t>
            </a:r>
            <a:r>
              <a:rPr lang="en-US" sz="1350" dirty="0">
                <a:latin typeface="Trebuchet MS" panose="020B0603020202020204" pitchFamily="34" charset="0"/>
                <a:ea typeface="Calibri" panose="020F0502020204030204" pitchFamily="34" charset="0"/>
                <a:cs typeface="Arial" panose="020B0604020202020204" pitchFamily="34" charset="0"/>
              </a:rPr>
              <a:t> de data </a:t>
            </a:r>
            <a:r>
              <a:rPr lang="en-US" sz="1350" dirty="0" err="1">
                <a:latin typeface="Trebuchet MS" panose="020B0603020202020204" pitchFamily="34" charset="0"/>
                <a:ea typeface="Calibri" panose="020F0502020204030204" pitchFamily="34" charset="0"/>
                <a:cs typeface="Arial" panose="020B0604020202020204" pitchFamily="34" charset="0"/>
              </a:rPr>
              <a:t>emiterii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ordinului</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începere</a:t>
            </a:r>
            <a:r>
              <a:rPr lang="en-US" sz="1350" dirty="0">
                <a:latin typeface="Trebuchet MS" panose="020B0603020202020204" pitchFamily="34" charset="0"/>
                <a:ea typeface="Calibri" panose="020F0502020204030204" pitchFamily="34" charset="0"/>
                <a:cs typeface="Arial" panose="020B0604020202020204" pitchFamily="34" charset="0"/>
              </a:rPr>
              <a:t> a </a:t>
            </a:r>
            <a:r>
              <a:rPr lang="en-US" sz="1350" dirty="0" err="1">
                <a:latin typeface="Trebuchet MS" panose="020B0603020202020204" pitchFamily="34" charset="0"/>
                <a:ea typeface="Calibri" panose="020F0502020204030204" pitchFamily="34" charset="0"/>
                <a:cs typeface="Arial" panose="020B0604020202020204" pitchFamily="34" charset="0"/>
              </a:rPr>
              <a:t>contractului</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lucrări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pentru</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acelaşi</a:t>
            </a:r>
            <a:r>
              <a:rPr lang="en-US" sz="1350" dirty="0">
                <a:latin typeface="Trebuchet MS" panose="020B0603020202020204" pitchFamily="34" charset="0"/>
                <a:ea typeface="Calibri" panose="020F0502020204030204" pitchFamily="34" charset="0"/>
                <a:cs typeface="Arial" panose="020B0604020202020204" pitchFamily="34" charset="0"/>
              </a:rPr>
              <a:t> tip de </a:t>
            </a:r>
            <a:r>
              <a:rPr lang="en-US" sz="1350" dirty="0" err="1">
                <a:latin typeface="Trebuchet MS" panose="020B0603020202020204" pitchFamily="34" charset="0"/>
                <a:ea typeface="Calibri" panose="020F0502020204030204" pitchFamily="34" charset="0"/>
                <a:cs typeface="Arial" panose="020B0604020202020204" pitchFamily="34" charset="0"/>
              </a:rPr>
              <a:t>activităţi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construcţie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extindere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modernizare</a:t>
            </a:r>
            <a:r>
              <a:rPr lang="en-US" sz="1350" dirty="0">
                <a:latin typeface="Trebuchet MS" panose="020B0603020202020204" pitchFamily="34" charset="0"/>
                <a:ea typeface="Calibri" panose="020F0502020204030204" pitchFamily="34" charset="0"/>
                <a:cs typeface="Arial" panose="020B0604020202020204" pitchFamily="34" charset="0"/>
              </a:rPr>
              <a:t>/</a:t>
            </a:r>
            <a:r>
              <a:rPr lang="en-US" sz="1350" dirty="0" err="1">
                <a:latin typeface="Trebuchet MS" panose="020B0603020202020204" pitchFamily="34" charset="0"/>
                <a:ea typeface="Calibri" panose="020F0502020204030204" pitchFamily="34" charset="0"/>
                <a:cs typeface="Arial" panose="020B0604020202020204" pitchFamily="34" charset="0"/>
              </a:rPr>
              <a:t>reabilitare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realizate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asupra</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aceleiaşi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infrastructuri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aceluiaşi</a:t>
            </a:r>
            <a:r>
              <a:rPr lang="en-US" sz="1350" dirty="0">
                <a:latin typeface="Trebuchet MS" panose="020B0603020202020204" pitchFamily="34" charset="0"/>
                <a:ea typeface="Calibri" panose="020F0502020204030204" pitchFamily="34" charset="0"/>
                <a:cs typeface="Arial" panose="020B0604020202020204" pitchFamily="34" charset="0"/>
              </a:rPr>
              <a:t> segment de </a:t>
            </a:r>
            <a:r>
              <a:rPr lang="en-US" sz="1350" dirty="0" err="1">
                <a:latin typeface="Trebuchet MS" panose="020B0603020202020204" pitchFamily="34" charset="0"/>
                <a:ea typeface="Calibri" panose="020F0502020204030204" pitchFamily="34" charset="0"/>
                <a:cs typeface="Arial" panose="020B0604020202020204" pitchFamily="34" charset="0"/>
              </a:rPr>
              <a:t>infrastructură</a:t>
            </a:r>
            <a:r>
              <a:rPr lang="en-US" sz="1350" dirty="0">
                <a:latin typeface="Trebuchet MS" panose="020B0603020202020204" pitchFamily="34" charset="0"/>
                <a:ea typeface="Calibri" panose="020F0502020204030204" pitchFamily="34" charset="0"/>
                <a:cs typeface="Arial" panose="020B0604020202020204" pitchFamily="34" charset="0"/>
              </a:rPr>
              <a:t>, nu s-a </a:t>
            </a:r>
            <a:r>
              <a:rPr lang="en-US" sz="1350" dirty="0" err="1">
                <a:latin typeface="Trebuchet MS" panose="020B0603020202020204" pitchFamily="34" charset="0"/>
                <a:ea typeface="Calibri" panose="020F0502020204030204" pitchFamily="34" charset="0"/>
                <a:cs typeface="Arial" panose="020B0604020202020204" pitchFamily="34" charset="0"/>
              </a:rPr>
              <a:t>aflat</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în</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perioada</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garanţie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pentru</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activităţile</a:t>
            </a:r>
            <a:r>
              <a:rPr lang="en-US" sz="1350" dirty="0">
                <a:latin typeface="Trebuchet MS" panose="020B0603020202020204" pitchFamily="34" charset="0"/>
                <a:ea typeface="Calibri" panose="020F0502020204030204" pitchFamily="34" charset="0"/>
                <a:cs typeface="Arial" panose="020B0604020202020204" pitchFamily="34" charset="0"/>
              </a:rPr>
              <a:t> enumerate anterior </a:t>
            </a:r>
            <a:r>
              <a:rPr lang="en-US" sz="1350" dirty="0" err="1">
                <a:latin typeface="Trebuchet MS" panose="020B0603020202020204" pitchFamily="34" charset="0"/>
                <a:ea typeface="Calibri" panose="020F0502020204030204" pitchFamily="34" charset="0"/>
                <a:cs typeface="Arial" panose="020B0604020202020204" pitchFamily="34" charset="0"/>
              </a:rPr>
              <a:t>şi</a:t>
            </a:r>
            <a:r>
              <a:rPr lang="en-US" sz="1350" dirty="0">
                <a:latin typeface="Trebuchet MS" panose="020B0603020202020204" pitchFamily="34" charset="0"/>
                <a:ea typeface="Calibri" panose="020F0502020204030204" pitchFamily="34" charset="0"/>
                <a:cs typeface="Arial" panose="020B0604020202020204" pitchFamily="34" charset="0"/>
              </a:rPr>
              <a:t> nu </a:t>
            </a:r>
            <a:r>
              <a:rPr lang="en-US" sz="1350" dirty="0" err="1">
                <a:latin typeface="Trebuchet MS" panose="020B0603020202020204" pitchFamily="34" charset="0"/>
                <a:ea typeface="Calibri" panose="020F0502020204030204" pitchFamily="34" charset="0"/>
                <a:cs typeface="Arial" panose="020B0604020202020204" pitchFamily="34" charset="0"/>
              </a:rPr>
              <a:t>beneficiază</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fonduri</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publice</a:t>
            </a:r>
            <a:r>
              <a:rPr lang="en-US" sz="1350" dirty="0">
                <a:latin typeface="Trebuchet MS" panose="020B0603020202020204" pitchFamily="34" charset="0"/>
                <a:ea typeface="Calibri" panose="020F0502020204030204" pitchFamily="34" charset="0"/>
                <a:cs typeface="Arial" panose="020B0604020202020204" pitchFamily="34" charset="0"/>
              </a:rPr>
              <a:t> din </a:t>
            </a:r>
            <a:r>
              <a:rPr lang="en-US" sz="1350" dirty="0" err="1">
                <a:latin typeface="Trebuchet MS" panose="020B0603020202020204" pitchFamily="34" charset="0"/>
                <a:ea typeface="Calibri" panose="020F0502020204030204" pitchFamily="34" charset="0"/>
                <a:cs typeface="Arial" panose="020B0604020202020204" pitchFamily="34" charset="0"/>
              </a:rPr>
              <a:t>alte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surse</a:t>
            </a:r>
            <a:r>
              <a:rPr lang="en-US" sz="1350" dirty="0">
                <a:latin typeface="Trebuchet MS" panose="020B0603020202020204" pitchFamily="34" charset="0"/>
                <a:ea typeface="Calibri" panose="020F0502020204030204" pitchFamily="34" charset="0"/>
                <a:cs typeface="Arial" panose="020B0604020202020204" pitchFamily="34" charset="0"/>
              </a:rPr>
              <a:t> de </a:t>
            </a:r>
            <a:r>
              <a:rPr lang="en-US" sz="1350" dirty="0" err="1">
                <a:latin typeface="Trebuchet MS" panose="020B0603020202020204" pitchFamily="34" charset="0"/>
                <a:ea typeface="Calibri" panose="020F0502020204030204" pitchFamily="34" charset="0"/>
                <a:cs typeface="Arial" panose="020B0604020202020204" pitchFamily="34" charset="0"/>
              </a:rPr>
              <a:t>finanţare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altele</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decât</a:t>
            </a:r>
            <a:r>
              <a:rPr lang="en-US" sz="1350" dirty="0">
                <a:latin typeface="Trebuchet MS" panose="020B0603020202020204" pitchFamily="34" charset="0"/>
                <a:ea typeface="Calibri" panose="020F0502020204030204" pitchFamily="34" charset="0"/>
                <a:cs typeface="Arial" panose="020B0604020202020204" pitchFamily="34" charset="0"/>
              </a:rPr>
              <a:t> </a:t>
            </a:r>
            <a:r>
              <a:rPr lang="en-US" sz="1350" dirty="0" err="1">
                <a:latin typeface="Trebuchet MS" panose="020B0603020202020204" pitchFamily="34" charset="0"/>
                <a:ea typeface="Calibri" panose="020F0502020204030204" pitchFamily="34" charset="0"/>
                <a:cs typeface="Arial" panose="020B0604020202020204" pitchFamily="34" charset="0"/>
              </a:rPr>
              <a:t>cele</a:t>
            </a:r>
            <a:r>
              <a:rPr lang="en-US" sz="1350" dirty="0">
                <a:latin typeface="Trebuchet MS" panose="020B0603020202020204" pitchFamily="34" charset="0"/>
                <a:ea typeface="Calibri" panose="020F0502020204030204" pitchFamily="34" charset="0"/>
                <a:cs typeface="Arial" panose="020B0604020202020204" pitchFamily="34" charset="0"/>
              </a:rPr>
              <a:t> ale </a:t>
            </a:r>
            <a:r>
              <a:rPr lang="en-US" sz="1350" dirty="0" err="1">
                <a:latin typeface="Trebuchet MS" panose="020B0603020202020204" pitchFamily="34" charset="0"/>
                <a:ea typeface="Calibri" panose="020F0502020204030204" pitchFamily="34" charset="0"/>
                <a:cs typeface="Arial" panose="020B0604020202020204" pitchFamily="34" charset="0"/>
              </a:rPr>
              <a:t>solicitantului</a:t>
            </a:r>
            <a:endParaRPr lang="en-US" sz="1350" dirty="0">
              <a:latin typeface="Trebuchet MS" panose="020B0603020202020204" pitchFamily="34" charset="0"/>
              <a:ea typeface="Calibri" panose="020F0502020204030204" pitchFamily="34" charset="0"/>
              <a:cs typeface="Arial" panose="020B0604020202020204" pitchFamily="34" charset="0"/>
            </a:endParaRPr>
          </a:p>
          <a:p>
            <a:pPr marL="257175" indent="-257175" algn="just">
              <a:lnSpc>
                <a:spcPct val="150000"/>
              </a:lnSpc>
              <a:spcBef>
                <a:spcPts val="450"/>
              </a:spcBef>
              <a:buFont typeface="+mj-lt"/>
              <a:buAutoNum type="arabicPeriod"/>
            </a:pPr>
            <a:endParaRPr lang="en-US" sz="1350" dirty="0">
              <a:latin typeface="Trebuchet MS" panose="020B0603020202020204" pitchFamily="34" charset="0"/>
              <a:ea typeface="Calibri" panose="020F0502020204030204" pitchFamily="34" charset="0"/>
              <a:cs typeface="Arial" panose="020B0604020202020204" pitchFamily="34" charset="0"/>
            </a:endParaRPr>
          </a:p>
          <a:p>
            <a:pPr marL="257175" indent="-257175" algn="just">
              <a:lnSpc>
                <a:spcPct val="150000"/>
              </a:lnSpc>
              <a:spcBef>
                <a:spcPts val="450"/>
              </a:spcBef>
              <a:buFont typeface="+mj-lt"/>
              <a:buAutoNum type="arabicPeriod"/>
            </a:pPr>
            <a:endParaRPr lang="en-US" sz="1350" dirty="0">
              <a:latin typeface="Trebuchet MS" panose="020B0603020202020204" pitchFamily="34" charset="0"/>
              <a:ea typeface="Calibri" panose="020F0502020204030204" pitchFamily="34" charset="0"/>
              <a:cs typeface="Arial" panose="020B0604020202020204" pitchFamily="34" charset="0"/>
            </a:endParaRPr>
          </a:p>
          <a:p>
            <a:pPr marL="257175" indent="-257175" algn="just">
              <a:lnSpc>
                <a:spcPct val="150000"/>
              </a:lnSpc>
              <a:spcBef>
                <a:spcPts val="450"/>
              </a:spcBef>
              <a:buFont typeface="+mj-lt"/>
              <a:buAutoNum type="arabicPeriod"/>
            </a:pPr>
            <a:endParaRPr lang="en-US" sz="1350" dirty="0">
              <a:latin typeface="Trebuchet MS" panose="020B0603020202020204" pitchFamily="34" charset="0"/>
              <a:ea typeface="Calibri" panose="020F0502020204030204" pitchFamily="34" charset="0"/>
              <a:cs typeface="Arial" panose="020B0604020202020204" pitchFamily="34" charset="0"/>
            </a:endParaRPr>
          </a:p>
          <a:p>
            <a:pPr marL="257175" indent="-257175" algn="just">
              <a:lnSpc>
                <a:spcPct val="150000"/>
              </a:lnSpc>
              <a:spcBef>
                <a:spcPts val="450"/>
              </a:spcBef>
              <a:buFont typeface="+mj-lt"/>
              <a:buAutoNum type="arabicPeriod"/>
            </a:pPr>
            <a:endParaRPr lang="en-US" sz="1350" dirty="0">
              <a:latin typeface="Trebuchet MS" panose="020B0603020202020204" pitchFamily="34" charset="0"/>
              <a:ea typeface="Calibri" panose="020F0502020204030204" pitchFamily="34" charset="0"/>
              <a:cs typeface="Arial" panose="020B0604020202020204" pitchFamily="34" charset="0"/>
            </a:endParaRPr>
          </a:p>
          <a:p>
            <a:pPr algn="just">
              <a:spcBef>
                <a:spcPts val="450"/>
              </a:spcBef>
            </a:pPr>
            <a:endParaRPr lang="en-US" sz="1350" b="1" u="sng"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450"/>
              </a:spcBef>
              <a:spcAft>
                <a:spcPts val="450"/>
              </a:spcAft>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2" name="object 3">
            <a:extLst>
              <a:ext uri="{FF2B5EF4-FFF2-40B4-BE49-F238E27FC236}">
                <a16:creationId xmlns:a16="http://schemas.microsoft.com/office/drawing/2014/main" id="{F6AB4867-54D6-7989-A824-05A1EBB83A8E}"/>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4" name="object 2">
            <a:extLst>
              <a:ext uri="{FF2B5EF4-FFF2-40B4-BE49-F238E27FC236}">
                <a16:creationId xmlns:a16="http://schemas.microsoft.com/office/drawing/2014/main" id="{1C644DD7-935D-1926-DE68-FD0349C07605}"/>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3" name="Picture 2">
            <a:extLst>
              <a:ext uri="{FF2B5EF4-FFF2-40B4-BE49-F238E27FC236}">
                <a16:creationId xmlns:a16="http://schemas.microsoft.com/office/drawing/2014/main" id="{0E703C51-F1DB-CB2D-27F2-602922E4069F}"/>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6" name="Picture 5">
            <a:extLst>
              <a:ext uri="{FF2B5EF4-FFF2-40B4-BE49-F238E27FC236}">
                <a16:creationId xmlns:a16="http://schemas.microsoft.com/office/drawing/2014/main" id="{C2D68E7D-63C9-AD74-CFB8-396140694587}"/>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4008399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0724F75-8F36-48B6-A79C-0116EFE59D86}"/>
              </a:ext>
            </a:extLst>
          </p:cNvPr>
          <p:cNvSpPr txBox="1">
            <a:spLocks/>
          </p:cNvSpPr>
          <p:nvPr/>
        </p:nvSpPr>
        <p:spPr>
          <a:xfrm>
            <a:off x="2667000" y="3377460"/>
            <a:ext cx="6858000" cy="145185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57175" indent="-257175" algn="just">
              <a:buFont typeface="Arial" panose="020B0604020202020204" pitchFamily="34" charset="0"/>
              <a:buChar char="•"/>
            </a:pPr>
            <a:endParaRPr lang="en-US" sz="1650" b="1" dirty="0">
              <a:latin typeface="Trebuchet MS" panose="020B0603020202020204"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850669" y="1253975"/>
            <a:ext cx="10490662" cy="4246970"/>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lnSpc>
                <a:spcPct val="150000"/>
              </a:lnSpc>
              <a:spcBef>
                <a:spcPts val="450"/>
              </a:spcBef>
            </a:pPr>
            <a:r>
              <a:rPr lang="en-GB" sz="1350" dirty="0">
                <a:latin typeface="Trebuchet MS" panose="020B0603020202020204" pitchFamily="34" charset="0"/>
                <a:ea typeface="Times New Roman" panose="02020603050405020304" pitchFamily="18" charset="0"/>
                <a:cs typeface="Times New Roman" panose="02020603050405020304" pitchFamily="18" charset="0"/>
              </a:rPr>
              <a:t>4. </a:t>
            </a:r>
            <a:r>
              <a:rPr lang="ro-RO" sz="1350" dirty="0">
                <a:latin typeface="Trebuchet MS" panose="020B0603020202020204" pitchFamily="34" charset="0"/>
                <a:ea typeface="Times New Roman" panose="02020603050405020304" pitchFamily="18" charset="0"/>
                <a:cs typeface="Times New Roman" panose="02020603050405020304" pitchFamily="18" charset="0"/>
              </a:rPr>
              <a:t>Valoarea nerambursabila a proiectului este de minim 500.000 euro.</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lnSpc>
                <a:spcPct val="150000"/>
              </a:lnSpc>
              <a:spcBef>
                <a:spcPts val="450"/>
              </a:spcBef>
            </a:pPr>
            <a:r>
              <a:rPr lang="en-GB" sz="1350" dirty="0">
                <a:latin typeface="Trebuchet MS" panose="020B0603020202020204" pitchFamily="34" charset="0"/>
                <a:ea typeface="Times New Roman" panose="02020603050405020304" pitchFamily="18" charset="0"/>
                <a:cs typeface="Times New Roman" panose="02020603050405020304" pitchFamily="18" charset="0"/>
              </a:rPr>
              <a:t>5. </a:t>
            </a:r>
            <a:r>
              <a:rPr lang="ro-RO" sz="1350" dirty="0">
                <a:latin typeface="Trebuchet MS" panose="020B0603020202020204" pitchFamily="34" charset="0"/>
                <a:ea typeface="Times New Roman" panose="02020603050405020304" pitchFamily="18" charset="0"/>
                <a:cs typeface="Times New Roman" panose="02020603050405020304" pitchFamily="18" charset="0"/>
              </a:rPr>
              <a:t>Perioada de implementare a activităților proiectului nu depășește 31 decembrie 2029.</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lnSpc>
                <a:spcPct val="150000"/>
              </a:lnSpc>
              <a:spcBef>
                <a:spcPts val="450"/>
              </a:spcBef>
            </a:pPr>
            <a:r>
              <a:rPr lang="en-US" sz="1350" dirty="0">
                <a:latin typeface="Trebuchet MS" panose="020B0603020202020204" pitchFamily="34" charset="0"/>
                <a:ea typeface="Times New Roman" panose="02020603050405020304" pitchFamily="18" charset="0"/>
                <a:cs typeface="Times New Roman" panose="02020603050405020304" pitchFamily="18" charset="0"/>
              </a:rPr>
              <a:t>6. </a:t>
            </a:r>
            <a:r>
              <a:rPr lang="ro-RO" sz="1350" dirty="0">
                <a:latin typeface="Trebuchet MS" panose="020B0603020202020204" pitchFamily="34" charset="0"/>
                <a:ea typeface="Times New Roman" panose="02020603050405020304" pitchFamily="18" charset="0"/>
                <a:cs typeface="Times New Roman" panose="02020603050405020304" pitchFamily="18" charset="0"/>
              </a:rPr>
              <a:t>Proiectul respectă prevederile legislaţiei comunitare şi naţionale în domeniul dezvoltării durabile, egalităţii de şanse şi nediscriminării, egalităţii de gen şi accesibilitate.</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lnSpc>
                <a:spcPct val="150000"/>
              </a:lnSpc>
              <a:spcBef>
                <a:spcPts val="450"/>
              </a:spcBef>
            </a:pPr>
            <a:r>
              <a:rPr lang="en-GB" sz="1350" dirty="0">
                <a:latin typeface="Trebuchet MS" panose="020B0603020202020204" pitchFamily="34" charset="0"/>
                <a:ea typeface="Times New Roman" panose="02020603050405020304" pitchFamily="18" charset="0"/>
                <a:cs typeface="Times New Roman" panose="02020603050405020304" pitchFamily="18" charset="0"/>
              </a:rPr>
              <a:t>7. </a:t>
            </a:r>
            <a:r>
              <a:rPr lang="ro-RO" sz="1350" dirty="0">
                <a:latin typeface="Trebuchet MS" panose="020B0603020202020204" pitchFamily="34" charset="0"/>
                <a:ea typeface="Times New Roman" panose="02020603050405020304" pitchFamily="18" charset="0"/>
                <a:cs typeface="Times New Roman" panose="02020603050405020304" pitchFamily="18" charset="0"/>
              </a:rPr>
              <a:t>Proiectul detine Avizul de conformitate emis de Structura de Sprijinire a Dezvoltării Urbane Durabile (SSDU) din cadrul ADR Nord-Est</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si</a:t>
            </a:r>
            <a:r>
              <a:rPr lang="en-US" sz="1350" dirty="0">
                <a:latin typeface="Trebuchet MS" panose="020B0603020202020204" pitchFamily="34" charset="0"/>
                <a:ea typeface="Times New Roman" panose="02020603050405020304" pitchFamily="18" charset="0"/>
                <a:cs typeface="Times New Roman" panose="02020603050405020304" pitchFamily="18" charset="0"/>
              </a:rPr>
              <a:t> se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regaseste</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în</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cadrul</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listei</a:t>
            </a:r>
            <a:r>
              <a:rPr lang="en-US" sz="1350" dirty="0">
                <a:latin typeface="Trebuchet MS" panose="020B0603020202020204" pitchFamily="34" charset="0"/>
                <a:ea typeface="Times New Roman" panose="02020603050405020304" pitchFamily="18" charset="0"/>
                <a:cs typeface="Times New Roman" panose="02020603050405020304" pitchFamily="18" charset="0"/>
              </a:rPr>
              <a:t> de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proiecte</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prioritizate</a:t>
            </a:r>
            <a:r>
              <a:rPr lang="en-US" sz="1350" dirty="0">
                <a:latin typeface="Trebuchet MS" panose="020B0603020202020204" pitchFamily="34" charset="0"/>
                <a:ea typeface="Times New Roman" panose="02020603050405020304" pitchFamily="18" charset="0"/>
                <a:cs typeface="Times New Roman" panose="02020603050405020304" pitchFamily="18" charset="0"/>
              </a:rPr>
              <a:t> cu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incadrarea</a:t>
            </a:r>
            <a:r>
              <a:rPr lang="en-US" sz="1350" dirty="0">
                <a:latin typeface="Trebuchet MS" panose="020B0603020202020204" pitchFamily="34" charset="0"/>
                <a:ea typeface="Times New Roman" panose="02020603050405020304" pitchFamily="18" charset="0"/>
                <a:cs typeface="Times New Roman" panose="02020603050405020304" pitchFamily="18" charset="0"/>
              </a:rPr>
              <a:t> in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alocarea</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bugetara</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 </a:t>
            </a:r>
            <a:r>
              <a:rPr lang="en-US" sz="1350" dirty="0" err="1">
                <a:latin typeface="Trebuchet MS" panose="020B0603020202020204" pitchFamily="34" charset="0"/>
                <a:ea typeface="Times New Roman" panose="02020603050405020304" pitchFamily="18" charset="0"/>
                <a:cs typeface="Times New Roman" panose="02020603050405020304" pitchFamily="18" charset="0"/>
              </a:rPr>
              <a:t>solicitantului</a:t>
            </a:r>
            <a:r>
              <a:rPr lang="en-US" sz="1350" dirty="0">
                <a:latin typeface="Trebuchet MS" panose="020B0603020202020204" pitchFamily="34" charset="0"/>
                <a:ea typeface="Times New Roman" panose="02020603050405020304" pitchFamily="18" charset="0"/>
                <a:cs typeface="Times New Roman" panose="02020603050405020304" pitchFamily="18" charset="0"/>
              </a:rPr>
              <a:t>.</a:t>
            </a:r>
          </a:p>
          <a:p>
            <a:pPr marL="257175" indent="-257175" algn="just">
              <a:spcBef>
                <a:spcPts val="0"/>
              </a:spcBef>
              <a:buFont typeface="+mj-lt"/>
              <a:buAutoNum type="arabicPeriod" startAt="8"/>
            </a:pPr>
            <a:endParaRPr lang="en-GB"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spcBef>
                <a:spcPts val="0"/>
              </a:spcBef>
              <a:buFont typeface="+mj-lt"/>
              <a:buAutoNum type="arabicPeriod" startAt="8"/>
            </a:pPr>
            <a:r>
              <a:rPr lang="ro-RO" sz="1350" dirty="0">
                <a:latin typeface="Trebuchet MS" panose="020B0603020202020204" pitchFamily="34" charset="0"/>
                <a:ea typeface="Times New Roman" panose="02020603050405020304" pitchFamily="18" charset="0"/>
                <a:cs typeface="Times New Roman" panose="02020603050405020304" pitchFamily="18" charset="0"/>
              </a:rPr>
              <a:t>Locul de implementare a proiectului este situat în municipiile </a:t>
            </a:r>
            <a:r>
              <a:rPr lang="ro-RO" sz="1350" dirty="0" err="1">
                <a:latin typeface="Trebuchet MS" panose="020B0603020202020204" pitchFamily="34" charset="0"/>
                <a:ea typeface="Times New Roman" panose="02020603050405020304" pitchFamily="18" charset="0"/>
                <a:cs typeface="Times New Roman" panose="02020603050405020304" pitchFamily="18" charset="0"/>
              </a:rPr>
              <a:t>resedinta</a:t>
            </a:r>
            <a:r>
              <a:rPr lang="ro-RO" sz="1350" dirty="0">
                <a:latin typeface="Trebuchet MS" panose="020B0603020202020204" pitchFamily="34" charset="0"/>
                <a:ea typeface="Times New Roman" panose="02020603050405020304" pitchFamily="18" charset="0"/>
                <a:cs typeface="Times New Roman" panose="02020603050405020304" pitchFamily="18" charset="0"/>
              </a:rPr>
              <a:t> de </a:t>
            </a:r>
            <a:r>
              <a:rPr lang="ro-RO" sz="1350" dirty="0" err="1">
                <a:latin typeface="Trebuchet MS" panose="020B0603020202020204" pitchFamily="34" charset="0"/>
                <a:ea typeface="Times New Roman" panose="02020603050405020304" pitchFamily="18" charset="0"/>
                <a:cs typeface="Times New Roman" panose="02020603050405020304" pitchFamily="18" charset="0"/>
              </a:rPr>
              <a:t>judet</a:t>
            </a:r>
            <a:r>
              <a:rPr lang="ro-RO" sz="1350" dirty="0">
                <a:latin typeface="Trebuchet MS" panose="020B0603020202020204" pitchFamily="34" charset="0"/>
                <a:ea typeface="Times New Roman" panose="02020603050405020304" pitchFamily="18" charset="0"/>
                <a:cs typeface="Times New Roman" panose="02020603050405020304" pitchFamily="18" charset="0"/>
              </a:rPr>
              <a:t>, inclusiv zona </a:t>
            </a:r>
            <a:r>
              <a:rPr lang="ro-RO" sz="1350" dirty="0" err="1">
                <a:latin typeface="Trebuchet MS" panose="020B0603020202020204" pitchFamily="34" charset="0"/>
                <a:ea typeface="Times New Roman" panose="02020603050405020304" pitchFamily="18" charset="0"/>
                <a:cs typeface="Times New Roman" panose="02020603050405020304" pitchFamily="18" charset="0"/>
              </a:rPr>
              <a:t>funcţională</a:t>
            </a:r>
            <a:r>
              <a:rPr lang="ro-RO" sz="1350" dirty="0">
                <a:latin typeface="Trebuchet MS" panose="020B0603020202020204" pitchFamily="34" charset="0"/>
                <a:ea typeface="Times New Roman" panose="02020603050405020304" pitchFamily="18" charset="0"/>
                <a:cs typeface="Times New Roman" panose="02020603050405020304" pitchFamily="18" charset="0"/>
              </a:rPr>
              <a:t> urbană/zona urbana metropolitana din care acestea fac parte, din Regiunea de Dezvoltare Nord-Est.</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spcBef>
                <a:spcPts val="0"/>
              </a:spcBef>
              <a:buFont typeface="+mj-lt"/>
              <a:buAutoNum type="arabicPeriod" startAt="8"/>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spcBef>
                <a:spcPts val="0"/>
              </a:spcBef>
              <a:buFont typeface="+mj-lt"/>
              <a:buAutoNum type="arabicPeriod" startAt="8"/>
            </a:pPr>
            <a:r>
              <a:rPr lang="ro-RO" sz="1350" dirty="0">
                <a:latin typeface="Trebuchet MS" panose="020B0603020202020204" pitchFamily="34" charset="0"/>
                <a:ea typeface="Times New Roman" panose="02020603050405020304" pitchFamily="18" charset="0"/>
                <a:cs typeface="Times New Roman" panose="02020603050405020304" pitchFamily="18" charset="0"/>
              </a:rPr>
              <a:t>Proiectele care vizează realizarea de investiții în sistemele de transport public local/zonal de călători respectă prevederile Regulamentului (CE) nr. 1370/2007 </a:t>
            </a:r>
            <a:r>
              <a:rPr lang="ro-RO" sz="1350" dirty="0" err="1">
                <a:latin typeface="Trebuchet MS" panose="020B0603020202020204" pitchFamily="34" charset="0"/>
                <a:ea typeface="Times New Roman" panose="02020603050405020304" pitchFamily="18" charset="0"/>
                <a:cs typeface="Times New Roman" panose="02020603050405020304" pitchFamily="18" charset="0"/>
              </a:rPr>
              <a:t>şi</a:t>
            </a:r>
            <a:r>
              <a:rPr lang="ro-RO" sz="1350" dirty="0">
                <a:latin typeface="Trebuchet MS" panose="020B0603020202020204" pitchFamily="34" charset="0"/>
                <a:ea typeface="Times New Roman" panose="02020603050405020304" pitchFamily="18" charset="0"/>
                <a:cs typeface="Times New Roman" panose="02020603050405020304" pitchFamily="18" charset="0"/>
              </a:rPr>
              <a:t> regulile privind ajutorul de stat</a:t>
            </a:r>
            <a:r>
              <a:rPr lang="en-US" sz="1350" dirty="0">
                <a:latin typeface="Trebuchet MS" panose="020B0603020202020204" pitchFamily="34" charset="0"/>
                <a:ea typeface="Times New Roman" panose="02020603050405020304" pitchFamily="18" charset="0"/>
                <a:cs typeface="Times New Roman" panose="02020603050405020304" pitchFamily="18" charset="0"/>
              </a:rPr>
              <a:t>.</a:t>
            </a:r>
          </a:p>
          <a:p>
            <a:pPr algn="just">
              <a:spcBef>
                <a:spcPts val="0"/>
              </a:spcBef>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en-GB" sz="1350" dirty="0">
                <a:latin typeface="Trebuchet MS" panose="020B0603020202020204" pitchFamily="34" charset="0"/>
                <a:ea typeface="Times New Roman" panose="02020603050405020304" pitchFamily="18" charset="0"/>
                <a:cs typeface="Times New Roman" panose="02020603050405020304" pitchFamily="18" charset="0"/>
              </a:rPr>
              <a:t>10. </a:t>
            </a:r>
            <a:r>
              <a:rPr lang="ro-RO" sz="1350" dirty="0">
                <a:latin typeface="Trebuchet MS" panose="020B0603020202020204" pitchFamily="34" charset="0"/>
                <a:ea typeface="Times New Roman" panose="02020603050405020304" pitchFamily="18" charset="0"/>
                <a:cs typeface="Times New Roman" panose="02020603050405020304" pitchFamily="18" charset="0"/>
              </a:rPr>
              <a:t>Complementaritatea </a:t>
            </a:r>
            <a:r>
              <a:rPr lang="ro-RO" sz="1350" dirty="0" err="1">
                <a:latin typeface="Trebuchet MS" panose="020B0603020202020204" pitchFamily="34" charset="0"/>
                <a:ea typeface="Times New Roman" panose="02020603050405020304" pitchFamily="18" charset="0"/>
                <a:cs typeface="Times New Roman" panose="02020603050405020304" pitchFamily="18" charset="0"/>
              </a:rPr>
              <a:t>activităţilor</a:t>
            </a:r>
            <a:r>
              <a:rPr lang="ro-RO" sz="1350" dirty="0">
                <a:latin typeface="Trebuchet MS" panose="020B0603020202020204" pitchFamily="34" charset="0"/>
                <a:ea typeface="Times New Roman" panose="02020603050405020304" pitchFamily="18" charset="0"/>
                <a:cs typeface="Times New Roman" panose="02020603050405020304" pitchFamily="18" charset="0"/>
              </a:rPr>
              <a:t> prin care se asigura caracterul integrat al proiectului.</a:t>
            </a: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lnSpc>
                <a:spcPct val="150000"/>
              </a:lnSpc>
              <a:spcBef>
                <a:spcPts val="450"/>
              </a:spcBef>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a:p>
            <a:pPr marL="257175" indent="-257175" algn="just">
              <a:spcBef>
                <a:spcPts val="450"/>
              </a:spcBef>
              <a:buFont typeface="+mj-lt"/>
              <a:buAutoNum type="arabicPeriod"/>
            </a:pPr>
            <a:endParaRPr lang="en-US" sz="1350" b="1" u="sng"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450"/>
              </a:spcBef>
              <a:spcAft>
                <a:spcPts val="450"/>
              </a:spcAft>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2" name="object 3">
            <a:extLst>
              <a:ext uri="{FF2B5EF4-FFF2-40B4-BE49-F238E27FC236}">
                <a16:creationId xmlns:a16="http://schemas.microsoft.com/office/drawing/2014/main" id="{F6AB4867-54D6-7989-A824-05A1EBB83A8E}"/>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4" name="object 2">
            <a:extLst>
              <a:ext uri="{FF2B5EF4-FFF2-40B4-BE49-F238E27FC236}">
                <a16:creationId xmlns:a16="http://schemas.microsoft.com/office/drawing/2014/main" id="{1C644DD7-935D-1926-DE68-FD0349C07605}"/>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3" name="Picture 2">
            <a:extLst>
              <a:ext uri="{FF2B5EF4-FFF2-40B4-BE49-F238E27FC236}">
                <a16:creationId xmlns:a16="http://schemas.microsoft.com/office/drawing/2014/main" id="{0E703C51-F1DB-CB2D-27F2-602922E4069F}"/>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6" name="Picture 5">
            <a:extLst>
              <a:ext uri="{FF2B5EF4-FFF2-40B4-BE49-F238E27FC236}">
                <a16:creationId xmlns:a16="http://schemas.microsoft.com/office/drawing/2014/main" id="{C2D68E7D-63C9-AD74-CFB8-396140694587}"/>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638513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0724F75-8F36-48B6-A79C-0116EFE59D86}"/>
              </a:ext>
            </a:extLst>
          </p:cNvPr>
          <p:cNvSpPr txBox="1">
            <a:spLocks/>
          </p:cNvSpPr>
          <p:nvPr/>
        </p:nvSpPr>
        <p:spPr>
          <a:xfrm>
            <a:off x="2667000" y="3377460"/>
            <a:ext cx="6858000" cy="1451853"/>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57175" indent="-257175" algn="just">
              <a:buFont typeface="Arial" panose="020B0604020202020204" pitchFamily="34" charset="0"/>
              <a:buChar char="•"/>
            </a:pPr>
            <a:endParaRPr lang="en-US" sz="1650" b="1" dirty="0">
              <a:latin typeface="Trebuchet MS" panose="020B0603020202020204"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1183486" y="1020316"/>
            <a:ext cx="10415847" cy="3888432"/>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spcBef>
                <a:spcPts val="0"/>
              </a:spcBef>
            </a:pPr>
            <a:r>
              <a:rPr lang="en-GB" sz="1350" dirty="0">
                <a:latin typeface="Trebuchet MS" panose="020B0603020202020204" pitchFamily="34" charset="0"/>
                <a:ea typeface="Times New Roman" panose="02020603050405020304" pitchFamily="18" charset="0"/>
                <a:cs typeface="Times New Roman" panose="02020603050405020304" pitchFamily="18" charset="0"/>
              </a:rPr>
              <a:t>11. </a:t>
            </a:r>
            <a:r>
              <a:rPr lang="ro-RO" sz="1350" dirty="0">
                <a:latin typeface="Trebuchet MS" panose="020B0603020202020204" pitchFamily="34" charset="0"/>
                <a:ea typeface="Times New Roman" panose="02020603050405020304" pitchFamily="18" charset="0"/>
                <a:cs typeface="Times New Roman" panose="02020603050405020304" pitchFamily="18" charset="0"/>
              </a:rPr>
              <a:t>Pentru investițiile în infrastructură care au o durată de viață preconizată de cel puțin cinci ani</a:t>
            </a:r>
            <a:r>
              <a:rPr lang="en-US" sz="1350" dirty="0">
                <a:latin typeface="Trebuchet MS" panose="020B0603020202020204" pitchFamily="34" charset="0"/>
                <a:ea typeface="Times New Roman" panose="02020603050405020304" pitchFamily="18" charset="0"/>
                <a:cs typeface="Times New Roman" panose="02020603050405020304" pitchFamily="18" charset="0"/>
              </a:rPr>
              <a:t> </a:t>
            </a:r>
            <a:r>
              <a:rPr lang="ro-RO" sz="1350" dirty="0">
                <a:latin typeface="Trebuchet MS" panose="020B0603020202020204" pitchFamily="34" charset="0"/>
                <a:ea typeface="Times New Roman" panose="02020603050405020304" pitchFamily="18" charset="0"/>
                <a:cs typeface="Times New Roman" panose="02020603050405020304" pitchFamily="18" charset="0"/>
              </a:rPr>
              <a:t>- proiectul trebuie sa prevada măsuri de atenuare și adaptare la schimbările climatice, la prevenirea și gestionarea riscurilor</a:t>
            </a:r>
            <a:r>
              <a:rPr lang="en-US" sz="1350" dirty="0">
                <a:latin typeface="Trebuchet MS" panose="020B0603020202020204" pitchFamily="34" charset="0"/>
                <a:ea typeface="Times New Roman" panose="02020603050405020304" pitchFamily="18" charset="0"/>
                <a:cs typeface="Times New Roman" panose="02020603050405020304" pitchFamily="18" charset="0"/>
              </a:rPr>
              <a:t>.</a:t>
            </a:r>
          </a:p>
          <a:p>
            <a:pPr marL="257175" indent="-257175" algn="just">
              <a:spcBef>
                <a:spcPts val="0"/>
              </a:spcBef>
              <a:buFont typeface="+mj-lt"/>
              <a:buAutoNum type="arabicPeriod" startAt="8"/>
            </a:pPr>
            <a:endParaRPr lang="it-IT"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it-IT" sz="1350" dirty="0">
                <a:latin typeface="Trebuchet MS" panose="020B0603020202020204" pitchFamily="34" charset="0"/>
                <a:ea typeface="Times New Roman" panose="02020603050405020304" pitchFamily="18" charset="0"/>
                <a:cs typeface="Times New Roman" panose="02020603050405020304" pitchFamily="18" charset="0"/>
              </a:rPr>
              <a:t>12. Respectarea principiului DNSH</a:t>
            </a:r>
          </a:p>
          <a:p>
            <a:pPr algn="just">
              <a:spcBef>
                <a:spcPts val="0"/>
              </a:spcBef>
            </a:pPr>
            <a:endParaRPr lang="it-IT"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it-IT" sz="1350" dirty="0">
                <a:latin typeface="Trebuchet MS" panose="020B0603020202020204" pitchFamily="34" charset="0"/>
                <a:ea typeface="Times New Roman" panose="02020603050405020304" pitchFamily="18" charset="0"/>
                <a:cs typeface="Times New Roman" panose="02020603050405020304" pitchFamily="18" charset="0"/>
              </a:rPr>
              <a:t>•  </a:t>
            </a:r>
            <a:r>
              <a:rPr lang="it-IT" sz="1350" b="1" dirty="0">
                <a:latin typeface="Trebuchet MS" panose="020B0603020202020204" pitchFamily="34" charset="0"/>
                <a:ea typeface="Times New Roman" panose="02020603050405020304" pitchFamily="18" charset="0"/>
                <a:cs typeface="Times New Roman" panose="02020603050405020304" pitchFamily="18" charset="0"/>
              </a:rPr>
              <a:t>proiecte care implica lucrari de construire</a:t>
            </a:r>
            <a:r>
              <a:rPr lang="it-IT" sz="1350" dirty="0">
                <a:latin typeface="Trebuchet MS" panose="020B0603020202020204" pitchFamily="34" charset="0"/>
                <a:ea typeface="Times New Roman" panose="02020603050405020304" pitchFamily="18" charset="0"/>
                <a:cs typeface="Times New Roman" panose="02020603050405020304" pitchFamily="18" charset="0"/>
              </a:rPr>
              <a:t>: la depunerea cererii de finantare se va transmite Autorizatia de Construire iar in Sectiunea Schimbari climatice si dezastre din cererea de finanțare, solicitantul se va angaja ca va impune operatorului/ operatorilor economici care vor executa lucrari finantate prin proiect, reciclarea/ reutilizarea a cel putin 70 % (în greutate) din deșeurile nepericuloase ce vor rezulta din activitatea operatorului pe proiect (cu exceptia materialelor naturale mentionate in categoria 17 05 04 din lista europeana a deseurilor stabilita prin Decizia 2000/532/CE) fie direct de acesta, fie de un alt operator economic, pe baza de contract. </a:t>
            </a:r>
          </a:p>
          <a:p>
            <a:pPr algn="just">
              <a:spcBef>
                <a:spcPts val="0"/>
              </a:spcBef>
            </a:pPr>
            <a:endParaRPr lang="it-IT"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buFont typeface="Arial" panose="020B0604020202020204" pitchFamily="34" charset="0"/>
              <a:buChar char="•"/>
            </a:pPr>
            <a:r>
              <a:rPr lang="it-IT" sz="1350" b="1" dirty="0">
                <a:latin typeface="Trebuchet MS" panose="020B0603020202020204" pitchFamily="34" charset="0"/>
                <a:cs typeface="Times New Roman" panose="02020603050405020304" pitchFamily="18" charset="0"/>
              </a:rPr>
              <a:t>    proiecte care implica achizitii de bunuri si/sau servicii: </a:t>
            </a:r>
            <a:r>
              <a:rPr lang="it-IT" sz="1350" dirty="0">
                <a:latin typeface="Trebuchet MS" panose="020B0603020202020204" pitchFamily="34" charset="0"/>
                <a:cs typeface="Times New Roman" panose="02020603050405020304" pitchFamily="18" charset="0"/>
              </a:rPr>
              <a:t>se va prezenta Decizia etapei de încadrare a proiectului în procedura de evaluare a impactului asupra mediului emisă de autoritatea de mediu, în conformitate cu prevederile Legii nr. 292/2018 privind evaluarea impactului anumitor proiecte publice şi private asupra mediului și ale Ordinului nr. 269/2020, sau Clasarea notificării. Totodata, in Sectiunea Schimbari climatice si dezastre din cererea de finanțare, solicitantul va propune măsuri de gestionare a deșeurilor atât în faza de utilizare (întreținere), cât și în faza de scoatere din uz a vehiculelor/ echipamentelor achizitionate prin proiect, inclusiv prin reutilizarea și reciclarea bateriilor și a componentelor electronice (în special a materiilor prime critice), în conformitate cu ierarhia deșeurilor. </a:t>
            </a:r>
          </a:p>
          <a:p>
            <a:pPr algn="just">
              <a:spcBef>
                <a:spcPts val="0"/>
              </a:spcBef>
            </a:pPr>
            <a:endParaRPr lang="it-IT" sz="1350" dirty="0">
              <a:latin typeface="Trebuchet MS" panose="020B0603020202020204" pitchFamily="34" charset="0"/>
              <a:cs typeface="Times New Roman" panose="02020603050405020304" pitchFamily="18" charset="0"/>
            </a:endParaRPr>
          </a:p>
          <a:p>
            <a:pPr algn="just">
              <a:spcBef>
                <a:spcPts val="0"/>
              </a:spcBef>
            </a:pPr>
            <a:r>
              <a:rPr lang="it-IT" sz="1350" b="1" dirty="0">
                <a:latin typeface="Trebuchet MS" panose="020B0603020202020204" pitchFamily="34" charset="0"/>
                <a:ea typeface="Times New Roman" panose="02020603050405020304" pitchFamily="18" charset="0"/>
                <a:cs typeface="Times New Roman" panose="02020603050405020304" pitchFamily="18" charset="0"/>
              </a:rPr>
              <a:t>Daca proiectul implica atat lucrari de constructie cat si achizitii de bunuri</a:t>
            </a:r>
            <a:r>
              <a:rPr lang="it-IT" sz="1350" dirty="0">
                <a:latin typeface="Trebuchet MS" panose="020B0603020202020204" pitchFamily="34" charset="0"/>
                <a:ea typeface="Times New Roman" panose="02020603050405020304" pitchFamily="18" charset="0"/>
                <a:cs typeface="Times New Roman" panose="02020603050405020304" pitchFamily="18" charset="0"/>
              </a:rPr>
              <a:t>, solicitantul va tine cont de ambele criterii in vederea respectarii principiului DNSH pentru obiectivul de mediu Tranzitia catre o economie circulara.</a:t>
            </a:r>
          </a:p>
          <a:p>
            <a:pPr algn="just">
              <a:spcBef>
                <a:spcPts val="0"/>
              </a:spcBef>
            </a:pPr>
            <a:endParaRPr lang="it-IT" sz="1350" dirty="0">
              <a:latin typeface="Trebuchet MS" panose="020B0603020202020204" pitchFamily="34" charset="0"/>
              <a:ea typeface="Times New Roman" panose="02020603050405020304" pitchFamily="18" charset="0"/>
              <a:cs typeface="Times New Roman" panose="02020603050405020304" pitchFamily="18" charset="0"/>
            </a:endParaRPr>
          </a:p>
          <a:p>
            <a:pPr algn="just">
              <a:spcBef>
                <a:spcPts val="0"/>
              </a:spcBef>
            </a:pPr>
            <a:r>
              <a:rPr lang="it-IT" sz="1350" dirty="0">
                <a:solidFill>
                  <a:srgbClr val="0070C0"/>
                </a:solidFill>
                <a:latin typeface="Trebuchet MS" panose="020B0603020202020204" pitchFamily="34" charset="0"/>
                <a:ea typeface="Times New Roman" panose="02020603050405020304" pitchFamily="18" charset="0"/>
                <a:cs typeface="Times New Roman" panose="02020603050405020304" pitchFamily="18" charset="0"/>
              </a:rPr>
              <a:t>13. Valoarea activitatii de baza sau a pachetului de activitati de baza, reprezinta minim 50% din bugetul eligibil al proiectului.</a:t>
            </a:r>
          </a:p>
          <a:p>
            <a:pPr marL="257175" indent="-257175" algn="just">
              <a:spcBef>
                <a:spcPts val="0"/>
              </a:spcBef>
              <a:buFont typeface="+mj-lt"/>
              <a:buAutoNum type="arabicPeriod" startAt="8"/>
            </a:pPr>
            <a:endParaRPr lang="en-US" sz="135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EA06E2A3-B9DC-4C74-A1BE-3BB06C0FEE98}"/>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4" name="object 2">
            <a:extLst>
              <a:ext uri="{FF2B5EF4-FFF2-40B4-BE49-F238E27FC236}">
                <a16:creationId xmlns:a16="http://schemas.microsoft.com/office/drawing/2014/main" id="{78DC9299-2D9D-AA81-B34C-A16A8F0466DA}"/>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2" name="Picture 1">
            <a:extLst>
              <a:ext uri="{FF2B5EF4-FFF2-40B4-BE49-F238E27FC236}">
                <a16:creationId xmlns:a16="http://schemas.microsoft.com/office/drawing/2014/main" id="{901DD109-51A6-3285-88F9-1D14FE7AA1A4}"/>
              </a:ext>
            </a:extLst>
          </p:cNvPr>
          <p:cNvPicPr>
            <a:picLocks noChangeAspect="1"/>
          </p:cNvPicPr>
          <p:nvPr/>
        </p:nvPicPr>
        <p:blipFill>
          <a:blip r:embed="rId3"/>
          <a:stretch>
            <a:fillRect/>
          </a:stretch>
        </p:blipFill>
        <p:spPr>
          <a:xfrm>
            <a:off x="8388145" y="234746"/>
            <a:ext cx="1676545" cy="774259"/>
          </a:xfrm>
          <a:prstGeom prst="rect">
            <a:avLst/>
          </a:prstGeom>
        </p:spPr>
      </p:pic>
      <p:pic>
        <p:nvPicPr>
          <p:cNvPr id="6" name="Picture 5">
            <a:extLst>
              <a:ext uri="{FF2B5EF4-FFF2-40B4-BE49-F238E27FC236}">
                <a16:creationId xmlns:a16="http://schemas.microsoft.com/office/drawing/2014/main" id="{9ECFB1C2-5F3F-6555-565E-A14CC2D97121}"/>
              </a:ext>
            </a:extLst>
          </p:cNvPr>
          <p:cNvPicPr>
            <a:picLocks noChangeAspect="1"/>
          </p:cNvPicPr>
          <p:nvPr/>
        </p:nvPicPr>
        <p:blipFill>
          <a:blip r:embed="rId4"/>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3607287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02FC96-E50E-7E47-8A6F-56F7A9FE166A}"/>
              </a:ext>
            </a:extLst>
          </p:cNvPr>
          <p:cNvPicPr>
            <a:picLocks noChangeAspect="1"/>
          </p:cNvPicPr>
          <p:nvPr/>
        </p:nvPicPr>
        <p:blipFill>
          <a:blip r:embed="rId2"/>
          <a:stretch>
            <a:fillRect/>
          </a:stretch>
        </p:blipFill>
        <p:spPr>
          <a:xfrm>
            <a:off x="5619137" y="495575"/>
            <a:ext cx="786711" cy="786711"/>
          </a:xfrm>
          <a:prstGeom prst="rect">
            <a:avLst/>
          </a:prstGeom>
        </p:spPr>
      </p:pic>
      <p:pic>
        <p:nvPicPr>
          <p:cNvPr id="6" name="Picture 5">
            <a:extLst>
              <a:ext uri="{FF2B5EF4-FFF2-40B4-BE49-F238E27FC236}">
                <a16:creationId xmlns:a16="http://schemas.microsoft.com/office/drawing/2014/main" id="{EA7CD43D-6AA2-7349-A62C-2FB53405E724}"/>
              </a:ext>
            </a:extLst>
          </p:cNvPr>
          <p:cNvPicPr>
            <a:picLocks noChangeAspect="1"/>
          </p:cNvPicPr>
          <p:nvPr/>
        </p:nvPicPr>
        <p:blipFill>
          <a:blip r:embed="rId3"/>
          <a:stretch>
            <a:fillRect/>
          </a:stretch>
        </p:blipFill>
        <p:spPr>
          <a:xfrm>
            <a:off x="9376716" y="210906"/>
            <a:ext cx="1356048" cy="1356048"/>
          </a:xfrm>
          <a:prstGeom prst="rect">
            <a:avLst/>
          </a:prstGeom>
        </p:spPr>
      </p:pic>
      <p:pic>
        <p:nvPicPr>
          <p:cNvPr id="7" name="Picture 6">
            <a:extLst>
              <a:ext uri="{FF2B5EF4-FFF2-40B4-BE49-F238E27FC236}">
                <a16:creationId xmlns:a16="http://schemas.microsoft.com/office/drawing/2014/main" id="{E001F078-13A8-2540-AF51-36753F44FBB4}"/>
              </a:ext>
            </a:extLst>
          </p:cNvPr>
          <p:cNvPicPr>
            <a:picLocks noChangeAspect="1"/>
          </p:cNvPicPr>
          <p:nvPr/>
        </p:nvPicPr>
        <p:blipFill>
          <a:blip r:embed="rId4"/>
          <a:stretch>
            <a:fillRect/>
          </a:stretch>
        </p:blipFill>
        <p:spPr>
          <a:xfrm>
            <a:off x="1370608" y="46981"/>
            <a:ext cx="1683898" cy="1683898"/>
          </a:xfrm>
          <a:prstGeom prst="rect">
            <a:avLst/>
          </a:prstGeom>
        </p:spPr>
      </p:pic>
      <p:sp>
        <p:nvSpPr>
          <p:cNvPr id="10" name="Rectangle 3">
            <a:extLst>
              <a:ext uri="{FF2B5EF4-FFF2-40B4-BE49-F238E27FC236}">
                <a16:creationId xmlns:a16="http://schemas.microsoft.com/office/drawing/2014/main" id="{243E32C7-9CC5-CF46-BD92-C8F89BA16634}"/>
              </a:ext>
            </a:extLst>
          </p:cNvPr>
          <p:cNvSpPr txBox="1">
            <a:spLocks/>
          </p:cNvSpPr>
          <p:nvPr/>
        </p:nvSpPr>
        <p:spPr>
          <a:xfrm>
            <a:off x="3304848" y="1310778"/>
            <a:ext cx="5832648" cy="141769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4000" b="1" u="sng" dirty="0" err="1">
                <a:latin typeface="Trebuchet MS" panose="020B0603020202020204" pitchFamily="34" charset="0"/>
                <a:ea typeface="Times New Roman" panose="02020603050405020304" pitchFamily="18" charset="0"/>
                <a:cs typeface="Times New Roman" panose="02020603050405020304" pitchFamily="18" charset="0"/>
              </a:rPr>
              <a:t>Intrebari</a:t>
            </a:r>
            <a:r>
              <a:rPr lang="en-GB" sz="4000" b="1" u="sng" dirty="0">
                <a:latin typeface="Trebuchet MS" panose="020B0603020202020204" pitchFamily="34" charset="0"/>
                <a:ea typeface="Times New Roman" panose="02020603050405020304" pitchFamily="18" charset="0"/>
                <a:cs typeface="Times New Roman" panose="02020603050405020304" pitchFamily="18" charset="0"/>
              </a:rPr>
              <a:t> &amp; </a:t>
            </a:r>
            <a:r>
              <a:rPr lang="en-GB" sz="4000" b="1" u="sng" dirty="0" err="1">
                <a:latin typeface="Trebuchet MS" panose="020B0603020202020204" pitchFamily="34" charset="0"/>
                <a:ea typeface="Times New Roman" panose="02020603050405020304" pitchFamily="18" charset="0"/>
                <a:cs typeface="Times New Roman" panose="02020603050405020304" pitchFamily="18" charset="0"/>
              </a:rPr>
              <a:t>Raspunsuri</a:t>
            </a:r>
            <a:endParaRPr lang="en-US" sz="400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B671BB59-37D3-914A-BE53-1F71D57751BE}"/>
              </a:ext>
            </a:extLst>
          </p:cNvPr>
          <p:cNvSpPr txBox="1"/>
          <p:nvPr/>
        </p:nvSpPr>
        <p:spPr>
          <a:xfrm>
            <a:off x="2386285" y="6425178"/>
            <a:ext cx="6673839" cy="523220"/>
          </a:xfrm>
          <a:prstGeom prst="rect">
            <a:avLst/>
          </a:prstGeom>
          <a:noFill/>
        </p:spPr>
        <p:txBody>
          <a:bodyPr wrap="square" rtlCol="0">
            <a:spAutoFit/>
          </a:bodyPr>
          <a:lstStyle/>
          <a:p>
            <a:r>
              <a:rPr lang="x-none"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x-none" sz="1600" dirty="0">
              <a:latin typeface=""/>
            </a:endParaRP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979" y="5540218"/>
            <a:ext cx="2034578" cy="1146570"/>
          </a:xfrm>
          <a:prstGeom prst="rect">
            <a:avLst/>
          </a:prstGeom>
        </p:spPr>
      </p:pic>
      <p:pic>
        <p:nvPicPr>
          <p:cNvPr id="9" name="Picture 8">
            <a:extLst>
              <a:ext uri="{FF2B5EF4-FFF2-40B4-BE49-F238E27FC236}">
                <a16:creationId xmlns:a16="http://schemas.microsoft.com/office/drawing/2014/main" id="{59DD6B38-375F-0625-30FB-46FB2901BA01}"/>
              </a:ext>
            </a:extLst>
          </p:cNvPr>
          <p:cNvPicPr>
            <a:picLocks noChangeAspect="1"/>
          </p:cNvPicPr>
          <p:nvPr/>
        </p:nvPicPr>
        <p:blipFill>
          <a:blip r:embed="rId6"/>
          <a:stretch>
            <a:fillRect/>
          </a:stretch>
        </p:blipFill>
        <p:spPr>
          <a:xfrm>
            <a:off x="9805715" y="5720147"/>
            <a:ext cx="2124543" cy="786712"/>
          </a:xfrm>
          <a:prstGeom prst="rect">
            <a:avLst/>
          </a:prstGeom>
        </p:spPr>
      </p:pic>
      <p:pic>
        <p:nvPicPr>
          <p:cNvPr id="2" name="Picture 1">
            <a:extLst>
              <a:ext uri="{FF2B5EF4-FFF2-40B4-BE49-F238E27FC236}">
                <a16:creationId xmlns:a16="http://schemas.microsoft.com/office/drawing/2014/main" id="{569F5EF6-FD5D-C944-899E-8DE7CB08A5F9}"/>
              </a:ext>
            </a:extLst>
          </p:cNvPr>
          <p:cNvPicPr>
            <a:picLocks noChangeAspect="1"/>
          </p:cNvPicPr>
          <p:nvPr/>
        </p:nvPicPr>
        <p:blipFill rotWithShape="1">
          <a:blip r:embed="rId7"/>
          <a:srcRect l="17837" t="35974" r="17168" b="34642"/>
          <a:stretch/>
        </p:blipFill>
        <p:spPr>
          <a:xfrm>
            <a:off x="5236667" y="5531494"/>
            <a:ext cx="1969009" cy="890182"/>
          </a:xfrm>
          <a:prstGeom prst="rect">
            <a:avLst/>
          </a:prstGeom>
        </p:spPr>
      </p:pic>
      <p:pic>
        <p:nvPicPr>
          <p:cNvPr id="3" name="Picture 2">
            <a:extLst>
              <a:ext uri="{FF2B5EF4-FFF2-40B4-BE49-F238E27FC236}">
                <a16:creationId xmlns:a16="http://schemas.microsoft.com/office/drawing/2014/main" id="{D5D5C6D2-34AA-E536-C521-9FB3044645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01932" y="2019625"/>
            <a:ext cx="4821120" cy="3017139"/>
          </a:xfrm>
          <a:prstGeom prst="rect">
            <a:avLst/>
          </a:prstGeom>
        </p:spPr>
      </p:pic>
    </p:spTree>
    <p:extLst>
      <p:ext uri="{BB962C8B-B14F-4D97-AF65-F5344CB8AC3E}">
        <p14:creationId xmlns:p14="http://schemas.microsoft.com/office/powerpoint/2010/main" val="828581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8227238" y="558059"/>
            <a:ext cx="3437381" cy="1569660"/>
          </a:xfrm>
          <a:prstGeom prst="rect">
            <a:avLst/>
          </a:prstGeom>
          <a:noFill/>
        </p:spPr>
        <p:txBody>
          <a:bodyPr wrap="square" rtlCol="0">
            <a:spAutoFit/>
          </a:bodyPr>
          <a:lstStyle/>
          <a:p>
            <a:pPr algn="r"/>
            <a:r>
              <a:rPr lang="en-US" altLang="ko-KR" sz="2400" b="1" dirty="0">
                <a:solidFill>
                  <a:srgbClr val="152A3B"/>
                </a:solidFill>
                <a:latin typeface="Montserrat" pitchFamily="2" charset="77"/>
              </a:rPr>
              <a:t>Nord-Est</a:t>
            </a:r>
            <a:endParaRPr lang="ro-RO" sz="2400" b="1" dirty="0">
              <a:solidFill>
                <a:srgbClr val="152A3B"/>
              </a:solidFill>
              <a:latin typeface="Montserrat" pitchFamily="2" charset="77"/>
            </a:endParaRPr>
          </a:p>
          <a:p>
            <a:pPr algn="r"/>
            <a:r>
              <a:rPr lang="ro-RO" sz="2400" b="1" dirty="0">
                <a:solidFill>
                  <a:srgbClr val="152A3B"/>
                </a:solidFill>
                <a:latin typeface="Montserrat" pitchFamily="2" charset="77"/>
              </a:rPr>
              <a:t>o regiune cu o </a:t>
            </a:r>
          </a:p>
          <a:p>
            <a:pPr algn="r"/>
            <a:r>
              <a:rPr lang="ro-RO" sz="2400" b="1" dirty="0">
                <a:solidFill>
                  <a:srgbClr val="152A3B"/>
                </a:solidFill>
                <a:latin typeface="Montserrat" pitchFamily="2" charset="77"/>
              </a:rPr>
              <a:t>mobilitate urbană mai durabilă</a:t>
            </a:r>
            <a:endParaRPr lang="en-US" altLang="ko-KR" sz="2400" b="1" dirty="0">
              <a:solidFill>
                <a:srgbClr val="152A3B"/>
              </a:solidFill>
              <a:latin typeface="Montserrat" pitchFamily="2" charset="77"/>
            </a:endParaRPr>
          </a:p>
        </p:txBody>
      </p:sp>
      <p:pic>
        <p:nvPicPr>
          <p:cNvPr id="9" name="Picture Placeholder 8">
            <a:extLst>
              <a:ext uri="{FF2B5EF4-FFF2-40B4-BE49-F238E27FC236}">
                <a16:creationId xmlns:a16="http://schemas.microsoft.com/office/drawing/2014/main" id="{FB46C95F-3F96-A14A-9033-BDA97657B04C}"/>
              </a:ext>
            </a:extLst>
          </p:cNvPr>
          <p:cNvPicPr>
            <a:picLocks noGrp="1" noChangeAspect="1"/>
          </p:cNvPicPr>
          <p:nvPr>
            <p:ph type="pic" idx="13"/>
          </p:nvPr>
        </p:nvPicPr>
        <p:blipFill rotWithShape="1">
          <a:blip r:embed="rId2" cstate="print">
            <a:extLst>
              <a:ext uri="{28A0092B-C50C-407E-A947-70E740481C1C}">
                <a14:useLocalDpi xmlns:a14="http://schemas.microsoft.com/office/drawing/2010/main" val="0"/>
              </a:ext>
            </a:extLst>
          </a:blip>
          <a:srcRect l="344" t="524" r="78522" b="-524"/>
          <a:stretch/>
        </p:blipFill>
        <p:spPr>
          <a:xfrm>
            <a:off x="738405" y="720001"/>
            <a:ext cx="2304256" cy="5382753"/>
          </a:xfrm>
        </p:spPr>
      </p:pic>
      <p:pic>
        <p:nvPicPr>
          <p:cNvPr id="11" name="Picture Placeholder 10">
            <a:extLst>
              <a:ext uri="{FF2B5EF4-FFF2-40B4-BE49-F238E27FC236}">
                <a16:creationId xmlns:a16="http://schemas.microsoft.com/office/drawing/2014/main" id="{FF4A6929-CB71-894D-999E-C825F644E800}"/>
              </a:ext>
            </a:extLst>
          </p:cNvPr>
          <p:cNvPicPr>
            <a:picLocks noGrp="1" noChangeAspect="1"/>
          </p:cNvPicPr>
          <p:nvPr>
            <p:ph type="pic" idx="12"/>
          </p:nvPr>
        </p:nvPicPr>
        <p:blipFill rotWithShape="1">
          <a:blip r:embed="rId3" cstate="print">
            <a:extLst>
              <a:ext uri="{28A0092B-C50C-407E-A947-70E740481C1C}">
                <a14:useLocalDpi xmlns:a14="http://schemas.microsoft.com/office/drawing/2010/main" val="0"/>
              </a:ext>
            </a:extLst>
          </a:blip>
          <a:srcRect l="22917" t="-28" r="55929" b="28"/>
          <a:stretch/>
        </p:blipFill>
        <p:spPr>
          <a:xfrm>
            <a:off x="3234683" y="720001"/>
            <a:ext cx="2304256" cy="5382753"/>
          </a:xfrm>
        </p:spPr>
      </p:pic>
      <p:pic>
        <p:nvPicPr>
          <p:cNvPr id="13" name="Picture Placeholder 12">
            <a:extLst>
              <a:ext uri="{FF2B5EF4-FFF2-40B4-BE49-F238E27FC236}">
                <a16:creationId xmlns:a16="http://schemas.microsoft.com/office/drawing/2014/main" id="{659F4293-5A99-EC4E-BE6F-9B045119F8A7}"/>
              </a:ext>
            </a:extLst>
          </p:cNvPr>
          <p:cNvPicPr>
            <a:picLocks noGrp="1" noChangeAspect="1"/>
          </p:cNvPicPr>
          <p:nvPr>
            <p:ph type="pic" idx="14"/>
          </p:nvPr>
        </p:nvPicPr>
        <p:blipFill rotWithShape="1">
          <a:blip r:embed="rId2" cstate="print">
            <a:extLst>
              <a:ext uri="{28A0092B-C50C-407E-A947-70E740481C1C}">
                <a14:useLocalDpi xmlns:a14="http://schemas.microsoft.com/office/drawing/2010/main" val="0"/>
              </a:ext>
            </a:extLst>
          </a:blip>
          <a:srcRect l="45578" r="33288"/>
          <a:stretch/>
        </p:blipFill>
        <p:spPr>
          <a:xfrm>
            <a:off x="5730960" y="720001"/>
            <a:ext cx="2304256" cy="5382753"/>
          </a:xfrm>
        </p:spPr>
      </p:pic>
      <p:grpSp>
        <p:nvGrpSpPr>
          <p:cNvPr id="14" name="Group 13">
            <a:extLst>
              <a:ext uri="{FF2B5EF4-FFF2-40B4-BE49-F238E27FC236}">
                <a16:creationId xmlns:a16="http://schemas.microsoft.com/office/drawing/2014/main" id="{4CFB97D9-52B4-C142-BC6A-3272FFD50B15}"/>
              </a:ext>
            </a:extLst>
          </p:cNvPr>
          <p:cNvGrpSpPr/>
          <p:nvPr/>
        </p:nvGrpSpPr>
        <p:grpSpPr>
          <a:xfrm>
            <a:off x="367199" y="260650"/>
            <a:ext cx="954519" cy="1266821"/>
            <a:chOff x="275399" y="195487"/>
            <a:chExt cx="715889" cy="950116"/>
          </a:xfrm>
        </p:grpSpPr>
        <p:sp>
          <p:nvSpPr>
            <p:cNvPr id="16" name="Pentagon 15">
              <a:extLst>
                <a:ext uri="{FF2B5EF4-FFF2-40B4-BE49-F238E27FC236}">
                  <a16:creationId xmlns:a16="http://schemas.microsoft.com/office/drawing/2014/main" id="{082D26EF-65A8-FF42-91CE-63AC35961E0F}"/>
                </a:ext>
              </a:extLst>
            </p:cNvPr>
            <p:cNvSpPr/>
            <p:nvPr/>
          </p:nvSpPr>
          <p:spPr>
            <a:xfrm rot="5400000">
              <a:off x="158286" y="312600"/>
              <a:ext cx="950116" cy="715889"/>
            </a:xfrm>
            <a:prstGeom prst="homePlate">
              <a:avLst/>
            </a:prstGeom>
            <a:solidFill>
              <a:srgbClr val="10429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17" name="TextBox 16">
              <a:extLst>
                <a:ext uri="{FF2B5EF4-FFF2-40B4-BE49-F238E27FC236}">
                  <a16:creationId xmlns:a16="http://schemas.microsoft.com/office/drawing/2014/main" id="{892D6132-6B21-D642-B7B1-F3068ADFD640}"/>
                </a:ext>
              </a:extLst>
            </p:cNvPr>
            <p:cNvSpPr txBox="1"/>
            <p:nvPr/>
          </p:nvSpPr>
          <p:spPr>
            <a:xfrm>
              <a:off x="299329" y="407596"/>
              <a:ext cx="668030" cy="276999"/>
            </a:xfrm>
            <a:prstGeom prst="rect">
              <a:avLst/>
            </a:prstGeom>
            <a:noFill/>
          </p:spPr>
          <p:txBody>
            <a:bodyPr wrap="square" tIns="0" bIns="0" rtlCol="0" anchor="ctr">
              <a:spAutoFit/>
            </a:bodyPr>
            <a:lstStyle/>
            <a:p>
              <a:pPr algn="ctr"/>
              <a:r>
                <a:rPr lang="en-US" altLang="ko-KR" sz="2400" b="1" dirty="0">
                  <a:solidFill>
                    <a:schemeClr val="bg1"/>
                  </a:solidFill>
                  <a:latin typeface="Montserrat" pitchFamily="2" charset="77"/>
                  <a:cs typeface="Arial" pitchFamily="34" charset="0"/>
                </a:rPr>
                <a:t>P4</a:t>
              </a:r>
            </a:p>
          </p:txBody>
        </p:sp>
      </p:grpSp>
      <p:sp>
        <p:nvSpPr>
          <p:cNvPr id="2" name="Rectangle 1">
            <a:extLst>
              <a:ext uri="{FF2B5EF4-FFF2-40B4-BE49-F238E27FC236}">
                <a16:creationId xmlns:a16="http://schemas.microsoft.com/office/drawing/2014/main" id="{B9EA3576-1C8F-1DE3-4BC6-FB5F45587F31}"/>
              </a:ext>
            </a:extLst>
          </p:cNvPr>
          <p:cNvSpPr/>
          <p:nvPr/>
        </p:nvSpPr>
        <p:spPr>
          <a:xfrm>
            <a:off x="11408291" y="2517011"/>
            <a:ext cx="144000" cy="10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3" name="Rectangle 2">
            <a:extLst>
              <a:ext uri="{FF2B5EF4-FFF2-40B4-BE49-F238E27FC236}">
                <a16:creationId xmlns:a16="http://schemas.microsoft.com/office/drawing/2014/main" id="{C9FC0CFC-2BE9-25D2-0982-5476BC671FFE}"/>
              </a:ext>
            </a:extLst>
          </p:cNvPr>
          <p:cNvSpPr/>
          <p:nvPr/>
        </p:nvSpPr>
        <p:spPr>
          <a:xfrm>
            <a:off x="11408291" y="3756513"/>
            <a:ext cx="144000" cy="10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4" name="Rectangle 3">
            <a:extLst>
              <a:ext uri="{FF2B5EF4-FFF2-40B4-BE49-F238E27FC236}">
                <a16:creationId xmlns:a16="http://schemas.microsoft.com/office/drawing/2014/main" id="{7C55F653-6E83-86D5-4682-F404CBCB16FB}"/>
              </a:ext>
            </a:extLst>
          </p:cNvPr>
          <p:cNvSpPr/>
          <p:nvPr/>
        </p:nvSpPr>
        <p:spPr>
          <a:xfrm>
            <a:off x="11408291" y="4996015"/>
            <a:ext cx="144000" cy="1008000"/>
          </a:xfrm>
          <a:prstGeom prst="rect">
            <a:avLst/>
          </a:prstGeom>
          <a:solidFill>
            <a:srgbClr val="1042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pic>
        <p:nvPicPr>
          <p:cNvPr id="6" name="Picture 5">
            <a:extLst>
              <a:ext uri="{FF2B5EF4-FFF2-40B4-BE49-F238E27FC236}">
                <a16:creationId xmlns:a16="http://schemas.microsoft.com/office/drawing/2014/main" id="{BB7928C0-6965-F9F0-52AD-FF948D1AB45D}"/>
              </a:ext>
            </a:extLst>
          </p:cNvPr>
          <p:cNvPicPr>
            <a:picLocks noChangeAspect="1"/>
          </p:cNvPicPr>
          <p:nvPr/>
        </p:nvPicPr>
        <p:blipFill rotWithShape="1">
          <a:blip r:embed="rId4"/>
          <a:srcRect l="17837" t="35974" r="17168" b="34642"/>
          <a:stretch/>
        </p:blipFill>
        <p:spPr>
          <a:xfrm>
            <a:off x="10072201" y="6025255"/>
            <a:ext cx="1401584" cy="633651"/>
          </a:xfrm>
          <a:prstGeom prst="rect">
            <a:avLst/>
          </a:prstGeom>
        </p:spPr>
      </p:pic>
      <p:pic>
        <p:nvPicPr>
          <p:cNvPr id="5" name="Picture 4">
            <a:extLst>
              <a:ext uri="{FF2B5EF4-FFF2-40B4-BE49-F238E27FC236}">
                <a16:creationId xmlns:a16="http://schemas.microsoft.com/office/drawing/2014/main" id="{7ACC2D73-203C-06E1-432F-04D6A8204217}"/>
              </a:ext>
            </a:extLst>
          </p:cNvPr>
          <p:cNvPicPr>
            <a:picLocks noChangeAspect="1"/>
          </p:cNvPicPr>
          <p:nvPr/>
        </p:nvPicPr>
        <p:blipFill>
          <a:blip r:embed="rId5"/>
          <a:stretch>
            <a:fillRect/>
          </a:stretch>
        </p:blipFill>
        <p:spPr>
          <a:xfrm>
            <a:off x="5355574" y="157742"/>
            <a:ext cx="488297" cy="488297"/>
          </a:xfrm>
          <a:prstGeom prst="rect">
            <a:avLst/>
          </a:prstGeom>
        </p:spPr>
      </p:pic>
      <p:pic>
        <p:nvPicPr>
          <p:cNvPr id="7" name="Picture 6">
            <a:extLst>
              <a:ext uri="{FF2B5EF4-FFF2-40B4-BE49-F238E27FC236}">
                <a16:creationId xmlns:a16="http://schemas.microsoft.com/office/drawing/2014/main" id="{942A3605-F6DF-46A6-5ADA-92F22C077F8F}"/>
              </a:ext>
            </a:extLst>
          </p:cNvPr>
          <p:cNvPicPr>
            <a:picLocks noChangeAspect="1"/>
          </p:cNvPicPr>
          <p:nvPr/>
        </p:nvPicPr>
        <p:blipFill>
          <a:blip r:embed="rId6"/>
          <a:stretch>
            <a:fillRect/>
          </a:stretch>
        </p:blipFill>
        <p:spPr>
          <a:xfrm>
            <a:off x="6554453" y="33677"/>
            <a:ext cx="736426" cy="736426"/>
          </a:xfrm>
          <a:prstGeom prst="rect">
            <a:avLst/>
          </a:prstGeom>
        </p:spPr>
      </p:pic>
      <p:pic>
        <p:nvPicPr>
          <p:cNvPr id="8" name="Picture 7">
            <a:extLst>
              <a:ext uri="{FF2B5EF4-FFF2-40B4-BE49-F238E27FC236}">
                <a16:creationId xmlns:a16="http://schemas.microsoft.com/office/drawing/2014/main" id="{C4FF6A46-F6E9-C151-02FC-EA09B81F1F00}"/>
              </a:ext>
            </a:extLst>
          </p:cNvPr>
          <p:cNvPicPr>
            <a:picLocks noChangeAspect="1"/>
          </p:cNvPicPr>
          <p:nvPr/>
        </p:nvPicPr>
        <p:blipFill>
          <a:blip r:embed="rId7"/>
          <a:stretch>
            <a:fillRect/>
          </a:stretch>
        </p:blipFill>
        <p:spPr>
          <a:xfrm>
            <a:off x="3820023" y="-55344"/>
            <a:ext cx="914471" cy="914471"/>
          </a:xfrm>
          <a:prstGeom prst="rect">
            <a:avLst/>
          </a:prstGeom>
        </p:spPr>
      </p:pic>
      <p:pic>
        <p:nvPicPr>
          <p:cNvPr id="10" name="Picture 9">
            <a:extLst>
              <a:ext uri="{FF2B5EF4-FFF2-40B4-BE49-F238E27FC236}">
                <a16:creationId xmlns:a16="http://schemas.microsoft.com/office/drawing/2014/main" id="{EB3F0DD4-F63B-6E60-DD03-5F657AFC3788}"/>
              </a:ext>
            </a:extLst>
          </p:cNvPr>
          <p:cNvPicPr>
            <a:picLocks noChangeAspect="1"/>
          </p:cNvPicPr>
          <p:nvPr/>
        </p:nvPicPr>
        <p:blipFill>
          <a:blip r:embed="rId8"/>
          <a:stretch>
            <a:fillRect/>
          </a:stretch>
        </p:blipFill>
        <p:spPr>
          <a:xfrm>
            <a:off x="8457321" y="6025255"/>
            <a:ext cx="1488607" cy="551227"/>
          </a:xfrm>
          <a:prstGeom prst="rect">
            <a:avLst/>
          </a:prstGeom>
        </p:spPr>
      </p:pic>
    </p:spTree>
    <p:extLst>
      <p:ext uri="{BB962C8B-B14F-4D97-AF65-F5344CB8AC3E}">
        <p14:creationId xmlns:p14="http://schemas.microsoft.com/office/powerpoint/2010/main" val="3482688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21920"/>
            <a:ext cx="12192000" cy="1179288"/>
          </a:xfrm>
        </p:spPr>
        <p:txBody>
          <a:bodyPr/>
          <a:lstStyle/>
          <a:p>
            <a:pPr algn="ctr"/>
            <a:r>
              <a:rPr lang="en-US" altLang="ko-KR" sz="2400" b="1" dirty="0">
                <a:latin typeface="Montserrat" pitchFamily="2" charset="77"/>
              </a:rPr>
              <a:t>Obiectiv specific FEDR</a:t>
            </a:r>
            <a:endParaRPr lang="ko-KR" altLang="en-US" sz="2400" b="1" dirty="0">
              <a:latin typeface="Montserrat" pitchFamily="2" charset="77"/>
            </a:endParaRPr>
          </a:p>
        </p:txBody>
      </p:sp>
      <p:grpSp>
        <p:nvGrpSpPr>
          <p:cNvPr id="17" name="Group 16">
            <a:extLst>
              <a:ext uri="{FF2B5EF4-FFF2-40B4-BE49-F238E27FC236}">
                <a16:creationId xmlns:a16="http://schemas.microsoft.com/office/drawing/2014/main" id="{A7EAB7B6-1410-4147-A788-3CD3023384B4}"/>
              </a:ext>
            </a:extLst>
          </p:cNvPr>
          <p:cNvGrpSpPr/>
          <p:nvPr/>
        </p:nvGrpSpPr>
        <p:grpSpPr>
          <a:xfrm>
            <a:off x="367199" y="260650"/>
            <a:ext cx="954519" cy="1266821"/>
            <a:chOff x="275399" y="195487"/>
            <a:chExt cx="715889" cy="950116"/>
          </a:xfrm>
        </p:grpSpPr>
        <p:sp>
          <p:nvSpPr>
            <p:cNvPr id="18" name="Pentagon 17">
              <a:extLst>
                <a:ext uri="{FF2B5EF4-FFF2-40B4-BE49-F238E27FC236}">
                  <a16:creationId xmlns:a16="http://schemas.microsoft.com/office/drawing/2014/main" id="{BE15032C-78D5-6941-A61E-95AE932804BF}"/>
                </a:ext>
              </a:extLst>
            </p:cNvPr>
            <p:cNvSpPr/>
            <p:nvPr/>
          </p:nvSpPr>
          <p:spPr>
            <a:xfrm rot="5400000">
              <a:off x="158286" y="312600"/>
              <a:ext cx="950116" cy="715889"/>
            </a:xfrm>
            <a:prstGeom prst="homePlate">
              <a:avLst/>
            </a:prstGeom>
            <a:solidFill>
              <a:srgbClr val="10429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19" name="TextBox 18">
              <a:extLst>
                <a:ext uri="{FF2B5EF4-FFF2-40B4-BE49-F238E27FC236}">
                  <a16:creationId xmlns:a16="http://schemas.microsoft.com/office/drawing/2014/main" id="{BBF5FB2A-1783-0C4B-B5D3-BB593D2DE04D}"/>
                </a:ext>
              </a:extLst>
            </p:cNvPr>
            <p:cNvSpPr txBox="1"/>
            <p:nvPr/>
          </p:nvSpPr>
          <p:spPr>
            <a:xfrm>
              <a:off x="299329" y="407596"/>
              <a:ext cx="668030" cy="276999"/>
            </a:xfrm>
            <a:prstGeom prst="rect">
              <a:avLst/>
            </a:prstGeom>
            <a:noFill/>
          </p:spPr>
          <p:txBody>
            <a:bodyPr wrap="square" tIns="0" bIns="0" rtlCol="0" anchor="ctr">
              <a:spAutoFit/>
            </a:bodyPr>
            <a:lstStyle/>
            <a:p>
              <a:pPr algn="ctr"/>
              <a:r>
                <a:rPr lang="en-US" altLang="ko-KR" sz="2400" b="1" dirty="0">
                  <a:solidFill>
                    <a:schemeClr val="bg1"/>
                  </a:solidFill>
                  <a:latin typeface="Montserrat" pitchFamily="2" charset="77"/>
                  <a:cs typeface="Arial" pitchFamily="34" charset="0"/>
                </a:rPr>
                <a:t>P4</a:t>
              </a:r>
            </a:p>
          </p:txBody>
        </p:sp>
      </p:grpSp>
      <p:sp>
        <p:nvSpPr>
          <p:cNvPr id="21" name="TextBox 20">
            <a:extLst>
              <a:ext uri="{FF2B5EF4-FFF2-40B4-BE49-F238E27FC236}">
                <a16:creationId xmlns:a16="http://schemas.microsoft.com/office/drawing/2014/main" id="{FBC3F1C3-D474-154F-A0F5-BF8043F84E5F}"/>
              </a:ext>
            </a:extLst>
          </p:cNvPr>
          <p:cNvSpPr txBox="1"/>
          <p:nvPr/>
        </p:nvSpPr>
        <p:spPr>
          <a:xfrm>
            <a:off x="6566835" y="1462471"/>
            <a:ext cx="4397427" cy="584775"/>
          </a:xfrm>
          <a:prstGeom prst="rect">
            <a:avLst/>
          </a:prstGeom>
          <a:noFill/>
        </p:spPr>
        <p:txBody>
          <a:bodyPr wrap="square" rtlCol="0">
            <a:spAutoFit/>
          </a:bodyPr>
          <a:lstStyle/>
          <a:p>
            <a:r>
              <a:rPr lang="en-GB" sz="1600" dirty="0" err="1">
                <a:latin typeface="Montserrat" pitchFamily="2" charset="77"/>
              </a:rPr>
              <a:t>Promovarea</a:t>
            </a:r>
            <a:r>
              <a:rPr lang="en-GB" sz="1600" dirty="0">
                <a:latin typeface="Montserrat" pitchFamily="2" charset="77"/>
              </a:rPr>
              <a:t> </a:t>
            </a:r>
            <a:r>
              <a:rPr lang="en-GB" sz="1600" dirty="0" err="1">
                <a:latin typeface="Montserrat" pitchFamily="2" charset="77"/>
              </a:rPr>
              <a:t>mobilității</a:t>
            </a:r>
            <a:r>
              <a:rPr lang="en-GB" sz="1600" dirty="0">
                <a:latin typeface="Montserrat" pitchFamily="2" charset="77"/>
              </a:rPr>
              <a:t> urbane </a:t>
            </a:r>
            <a:r>
              <a:rPr lang="en-GB" sz="1600" dirty="0" err="1">
                <a:latin typeface="Montserrat" pitchFamily="2" charset="77"/>
              </a:rPr>
              <a:t>multimodale</a:t>
            </a:r>
            <a:r>
              <a:rPr lang="en-GB" sz="1600" dirty="0">
                <a:latin typeface="Montserrat" pitchFamily="2" charset="77"/>
              </a:rPr>
              <a:t> </a:t>
            </a:r>
            <a:r>
              <a:rPr lang="en-GB" sz="1600" dirty="0" err="1">
                <a:latin typeface="Montserrat" pitchFamily="2" charset="77"/>
              </a:rPr>
              <a:t>sustenabile</a:t>
            </a:r>
            <a:endParaRPr lang="en-US" altLang="ko-KR" sz="1600" dirty="0">
              <a:solidFill>
                <a:schemeClr val="tx1">
                  <a:lumMod val="75000"/>
                  <a:lumOff val="25000"/>
                </a:schemeClr>
              </a:solidFill>
              <a:latin typeface="Montserrat" pitchFamily="2" charset="77"/>
              <a:cs typeface="Arial" pitchFamily="34" charset="0"/>
            </a:endParaRPr>
          </a:p>
        </p:txBody>
      </p:sp>
      <p:sp>
        <p:nvSpPr>
          <p:cNvPr id="24" name="Rectangle 23">
            <a:extLst>
              <a:ext uri="{FF2B5EF4-FFF2-40B4-BE49-F238E27FC236}">
                <a16:creationId xmlns:a16="http://schemas.microsoft.com/office/drawing/2014/main" id="{C33876EF-C7E4-124B-B389-0EF786405172}"/>
              </a:ext>
            </a:extLst>
          </p:cNvPr>
          <p:cNvSpPr/>
          <p:nvPr/>
        </p:nvSpPr>
        <p:spPr>
          <a:xfrm>
            <a:off x="6309059" y="1376525"/>
            <a:ext cx="96011" cy="779700"/>
          </a:xfrm>
          <a:prstGeom prst="rect">
            <a:avLst/>
          </a:prstGeom>
          <a:solidFill>
            <a:srgbClr val="1042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p>
        </p:txBody>
      </p:sp>
      <p:sp>
        <p:nvSpPr>
          <p:cNvPr id="25" name="TextBox 24">
            <a:extLst>
              <a:ext uri="{FF2B5EF4-FFF2-40B4-BE49-F238E27FC236}">
                <a16:creationId xmlns:a16="http://schemas.microsoft.com/office/drawing/2014/main" id="{700656EE-28C1-F444-B907-6180D370E014}"/>
              </a:ext>
            </a:extLst>
          </p:cNvPr>
          <p:cNvSpPr txBox="1"/>
          <p:nvPr/>
        </p:nvSpPr>
        <p:spPr>
          <a:xfrm>
            <a:off x="2076332" y="1532955"/>
            <a:ext cx="4105798" cy="461665"/>
          </a:xfrm>
          <a:prstGeom prst="rect">
            <a:avLst/>
          </a:prstGeom>
          <a:noFill/>
        </p:spPr>
        <p:txBody>
          <a:bodyPr wrap="square" rtlCol="0">
            <a:spAutoFit/>
          </a:bodyPr>
          <a:lstStyle/>
          <a:p>
            <a:pPr algn="r"/>
            <a:r>
              <a:rPr lang="ro-RO" altLang="ko-KR" sz="2400" b="1" dirty="0">
                <a:solidFill>
                  <a:srgbClr val="104293"/>
                </a:solidFill>
                <a:latin typeface="Montserrat" pitchFamily="2" charset="77"/>
                <a:ea typeface="+mj-ea"/>
                <a:cs typeface="Arial" pitchFamily="34" charset="0"/>
              </a:rPr>
              <a:t>277,31</a:t>
            </a:r>
            <a:r>
              <a:rPr lang="en-RO" altLang="ko-KR" sz="2400" b="1" dirty="0">
                <a:solidFill>
                  <a:srgbClr val="104293"/>
                </a:solidFill>
                <a:latin typeface="Montserrat" pitchFamily="2" charset="77"/>
                <a:ea typeface="+mj-ea"/>
                <a:cs typeface="Arial" pitchFamily="34" charset="0"/>
              </a:rPr>
              <a:t> milioane EUR</a:t>
            </a:r>
            <a:endParaRPr lang="en-US" altLang="ko-KR" sz="2400" b="1" dirty="0">
              <a:solidFill>
                <a:srgbClr val="104293"/>
              </a:solidFill>
              <a:latin typeface="Montserrat" pitchFamily="2" charset="77"/>
              <a:ea typeface="+mj-ea"/>
              <a:cs typeface="Arial" pitchFamily="34" charset="0"/>
            </a:endParaRPr>
          </a:p>
        </p:txBody>
      </p:sp>
      <p:grpSp>
        <p:nvGrpSpPr>
          <p:cNvPr id="3" name="Group 2">
            <a:extLst>
              <a:ext uri="{FF2B5EF4-FFF2-40B4-BE49-F238E27FC236}">
                <a16:creationId xmlns:a16="http://schemas.microsoft.com/office/drawing/2014/main" id="{7410FA6A-A7FE-B6BE-5CCA-923B739A3688}"/>
              </a:ext>
            </a:extLst>
          </p:cNvPr>
          <p:cNvGrpSpPr/>
          <p:nvPr/>
        </p:nvGrpSpPr>
        <p:grpSpPr>
          <a:xfrm>
            <a:off x="6836139" y="2495367"/>
            <a:ext cx="4128459" cy="3997551"/>
            <a:chOff x="6836139" y="2495367"/>
            <a:chExt cx="4128459" cy="3997551"/>
          </a:xfrm>
        </p:grpSpPr>
        <p:sp>
          <p:nvSpPr>
            <p:cNvPr id="7" name="Rectangle 6"/>
            <p:cNvSpPr/>
            <p:nvPr/>
          </p:nvSpPr>
          <p:spPr>
            <a:xfrm>
              <a:off x="6836139" y="2844512"/>
              <a:ext cx="4128459" cy="96011"/>
            </a:xfrm>
            <a:prstGeom prst="rect">
              <a:avLst/>
            </a:prstGeom>
            <a:solidFill>
              <a:srgbClr val="FFDD0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latin typeface="Montserrat" pitchFamily="2" charset="77"/>
              </a:endParaRPr>
            </a:p>
          </p:txBody>
        </p:sp>
        <p:sp>
          <p:nvSpPr>
            <p:cNvPr id="23" name="TextBox 22">
              <a:extLst>
                <a:ext uri="{FF2B5EF4-FFF2-40B4-BE49-F238E27FC236}">
                  <a16:creationId xmlns:a16="http://schemas.microsoft.com/office/drawing/2014/main" id="{CA24B994-7765-5149-A139-25CCDF445C68}"/>
                </a:ext>
              </a:extLst>
            </p:cNvPr>
            <p:cNvSpPr txBox="1"/>
            <p:nvPr/>
          </p:nvSpPr>
          <p:spPr>
            <a:xfrm>
              <a:off x="6865625" y="2495367"/>
              <a:ext cx="3988443" cy="420564"/>
            </a:xfrm>
            <a:prstGeom prst="rect">
              <a:avLst/>
            </a:prstGeom>
            <a:noFill/>
          </p:spPr>
          <p:txBody>
            <a:bodyPr wrap="square" rtlCol="0">
              <a:spAutoFit/>
            </a:bodyPr>
            <a:lstStyle/>
            <a:p>
              <a:r>
                <a:rPr lang="en-US" altLang="ko-KR" sz="2133" b="1" dirty="0">
                  <a:solidFill>
                    <a:schemeClr val="tx1">
                      <a:lumMod val="75000"/>
                      <a:lumOff val="25000"/>
                    </a:schemeClr>
                  </a:solidFill>
                  <a:latin typeface="Montserrat" pitchFamily="2" charset="77"/>
                  <a:cs typeface="Arial" pitchFamily="34" charset="0"/>
                </a:rPr>
                <a:t>GRUP ȚINTĂ</a:t>
              </a:r>
              <a:endParaRPr lang="ko-KR" altLang="en-US" sz="2133" b="1" dirty="0">
                <a:solidFill>
                  <a:schemeClr val="tx1">
                    <a:lumMod val="75000"/>
                    <a:lumOff val="25000"/>
                  </a:schemeClr>
                </a:solidFill>
                <a:latin typeface="Montserrat" pitchFamily="2" charset="77"/>
                <a:cs typeface="Arial" pitchFamily="34" charset="0"/>
              </a:endParaRPr>
            </a:p>
          </p:txBody>
        </p:sp>
        <p:sp>
          <p:nvSpPr>
            <p:cNvPr id="8" name="Rectangle 7"/>
            <p:cNvSpPr/>
            <p:nvPr/>
          </p:nvSpPr>
          <p:spPr>
            <a:xfrm>
              <a:off x="6836139" y="6396907"/>
              <a:ext cx="4128459" cy="96011"/>
            </a:xfrm>
            <a:prstGeom prst="rect">
              <a:avLst/>
            </a:prstGeom>
            <a:solidFill>
              <a:srgbClr val="FFDD0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latin typeface="Montserrat" pitchFamily="2" charset="77"/>
              </a:endParaRPr>
            </a:p>
          </p:txBody>
        </p:sp>
        <p:sp>
          <p:nvSpPr>
            <p:cNvPr id="13" name="TextBox 12"/>
            <p:cNvSpPr txBox="1"/>
            <p:nvPr/>
          </p:nvSpPr>
          <p:spPr>
            <a:xfrm>
              <a:off x="6906147" y="4284673"/>
              <a:ext cx="3988443" cy="954107"/>
            </a:xfrm>
            <a:prstGeom prst="rect">
              <a:avLst/>
            </a:prstGeom>
            <a:noFill/>
          </p:spPr>
          <p:txBody>
            <a:bodyPr wrap="square" rtlCol="0">
              <a:spAutoFit/>
            </a:bodyPr>
            <a:lstStyle/>
            <a:p>
              <a:pPr marL="228594" indent="-228594">
                <a:buFont typeface="System Font Regular"/>
                <a:buChar char="⇲"/>
              </a:pPr>
              <a:r>
                <a:rPr lang="it-IT" altLang="ko-KR" sz="1400" dirty="0">
                  <a:solidFill>
                    <a:schemeClr val="tx1">
                      <a:lumMod val="75000"/>
                      <a:lumOff val="25000"/>
                    </a:schemeClr>
                  </a:solidFill>
                  <a:latin typeface="Montserrat" pitchFamily="2" charset="77"/>
                  <a:cs typeface="Arial" pitchFamily="34" charset="0"/>
                </a:rPr>
                <a:t>Popula</a:t>
              </a:r>
              <a:r>
                <a:rPr lang="ro-RO" altLang="ko-KR" sz="1400" dirty="0">
                  <a:solidFill>
                    <a:schemeClr val="tx1">
                      <a:lumMod val="75000"/>
                      <a:lumOff val="25000"/>
                    </a:schemeClr>
                  </a:solidFill>
                  <a:latin typeface="Montserrat" pitchFamily="2" charset="77"/>
                  <a:cs typeface="Arial" pitchFamily="34" charset="0"/>
                </a:rPr>
                <a:t>ț</a:t>
              </a:r>
              <a:r>
                <a:rPr lang="it-IT" altLang="ko-KR" sz="1400" dirty="0">
                  <a:solidFill>
                    <a:schemeClr val="tx1">
                      <a:lumMod val="75000"/>
                      <a:lumOff val="25000"/>
                    </a:schemeClr>
                  </a:solidFill>
                  <a:latin typeface="Montserrat" pitchFamily="2" charset="77"/>
                  <a:cs typeface="Arial" pitchFamily="34" charset="0"/>
                </a:rPr>
                <a:t>ia localit</a:t>
              </a:r>
              <a:r>
                <a:rPr lang="ro-RO" altLang="ko-KR" sz="1400" dirty="0">
                  <a:solidFill>
                    <a:schemeClr val="tx1">
                      <a:lumMod val="75000"/>
                      <a:lumOff val="25000"/>
                    </a:schemeClr>
                  </a:solidFill>
                  <a:latin typeface="Montserrat" pitchFamily="2" charset="77"/>
                  <a:cs typeface="Arial" pitchFamily="34" charset="0"/>
                </a:rPr>
                <a:t>ăț</a:t>
              </a:r>
              <a:r>
                <a:rPr lang="it-IT" altLang="ko-KR" sz="1400" dirty="0">
                  <a:solidFill>
                    <a:schemeClr val="tx1">
                      <a:lumMod val="75000"/>
                      <a:lumOff val="25000"/>
                    </a:schemeClr>
                  </a:solidFill>
                  <a:latin typeface="Montserrat" pitchFamily="2" charset="77"/>
                  <a:cs typeface="Arial" pitchFamily="34" charset="0"/>
                </a:rPr>
                <a:t>ilor urbane </a:t>
              </a:r>
              <a:r>
                <a:rPr lang="ro-RO" altLang="ko-KR" sz="1400" dirty="0">
                  <a:solidFill>
                    <a:schemeClr val="tx1">
                      <a:lumMod val="75000"/>
                      <a:lumOff val="25000"/>
                    </a:schemeClr>
                  </a:solidFill>
                  <a:latin typeface="Montserrat" pitchFamily="2" charset="77"/>
                  <a:cs typeface="Arial" pitchFamily="34" charset="0"/>
                </a:rPr>
                <a:t>ș</a:t>
              </a:r>
              <a:r>
                <a:rPr lang="it-IT" altLang="ko-KR" sz="1400" dirty="0">
                  <a:solidFill>
                    <a:schemeClr val="tx1">
                      <a:lumMod val="75000"/>
                      <a:lumOff val="25000"/>
                    </a:schemeClr>
                  </a:solidFill>
                  <a:latin typeface="Montserrat" pitchFamily="2" charset="77"/>
                  <a:cs typeface="Arial" pitchFamily="34" charset="0"/>
                </a:rPr>
                <a:t>i comunelor </a:t>
              </a:r>
              <a:r>
                <a:rPr lang="ro-RO" altLang="ko-KR" sz="1400" dirty="0">
                  <a:solidFill>
                    <a:schemeClr val="tx1">
                      <a:lumMod val="75000"/>
                      <a:lumOff val="25000"/>
                    </a:schemeClr>
                  </a:solidFill>
                  <a:latin typeface="Montserrat" pitchFamily="2" charset="77"/>
                  <a:cs typeface="Arial" pitchFamily="34" charset="0"/>
                </a:rPr>
                <a:t>î</a:t>
              </a:r>
              <a:r>
                <a:rPr lang="it-IT" altLang="ko-KR" sz="1400" dirty="0">
                  <a:solidFill>
                    <a:schemeClr val="tx1">
                      <a:lumMod val="75000"/>
                      <a:lumOff val="25000"/>
                    </a:schemeClr>
                  </a:solidFill>
                  <a:latin typeface="Montserrat" pitchFamily="2" charset="77"/>
                  <a:cs typeface="Arial" pitchFamily="34" charset="0"/>
                </a:rPr>
                <a:t>nvecinate din componen</a:t>
              </a:r>
              <a:r>
                <a:rPr lang="ro-RO" altLang="ko-KR" sz="1400" dirty="0">
                  <a:solidFill>
                    <a:schemeClr val="tx1">
                      <a:lumMod val="75000"/>
                      <a:lumOff val="25000"/>
                    </a:schemeClr>
                  </a:solidFill>
                  <a:latin typeface="Montserrat" pitchFamily="2" charset="77"/>
                  <a:cs typeface="Arial" pitchFamily="34" charset="0"/>
                </a:rPr>
                <a:t>ț</a:t>
              </a:r>
              <a:r>
                <a:rPr lang="it-IT" altLang="ko-KR" sz="1400" dirty="0">
                  <a:solidFill>
                    <a:schemeClr val="tx1">
                      <a:lumMod val="75000"/>
                      <a:lumOff val="25000"/>
                    </a:schemeClr>
                  </a:solidFill>
                  <a:latin typeface="Montserrat" pitchFamily="2" charset="77"/>
                  <a:cs typeface="Arial" pitchFamily="34" charset="0"/>
                </a:rPr>
                <a:t>a ZUF care beneficiaz</a:t>
              </a:r>
              <a:r>
                <a:rPr lang="ro-RO" altLang="ko-KR" sz="1400" dirty="0">
                  <a:solidFill>
                    <a:schemeClr val="tx1">
                      <a:lumMod val="75000"/>
                      <a:lumOff val="25000"/>
                    </a:schemeClr>
                  </a:solidFill>
                  <a:latin typeface="Montserrat" pitchFamily="2" charset="77"/>
                  <a:cs typeface="Arial" pitchFamily="34" charset="0"/>
                </a:rPr>
                <a:t>ă</a:t>
              </a:r>
              <a:r>
                <a:rPr lang="it-IT" altLang="ko-KR" sz="1400" dirty="0">
                  <a:solidFill>
                    <a:schemeClr val="tx1">
                      <a:lumMod val="75000"/>
                      <a:lumOff val="25000"/>
                    </a:schemeClr>
                  </a:solidFill>
                  <a:latin typeface="Montserrat" pitchFamily="2" charset="77"/>
                  <a:cs typeface="Arial" pitchFamily="34" charset="0"/>
                </a:rPr>
                <a:t> de ac</a:t>
              </a:r>
              <a:r>
                <a:rPr lang="ro-RO" altLang="ko-KR" sz="1400" dirty="0">
                  <a:solidFill>
                    <a:schemeClr val="tx1">
                      <a:lumMod val="75000"/>
                      <a:lumOff val="25000"/>
                    </a:schemeClr>
                  </a:solidFill>
                  <a:latin typeface="Montserrat" pitchFamily="2" charset="77"/>
                  <a:cs typeface="Arial" pitchFamily="34" charset="0"/>
                </a:rPr>
                <a:t>ț</a:t>
              </a:r>
              <a:r>
                <a:rPr lang="it-IT" altLang="ko-KR" sz="1400" dirty="0">
                  <a:solidFill>
                    <a:schemeClr val="tx1">
                      <a:lumMod val="75000"/>
                      <a:lumOff val="25000"/>
                    </a:schemeClr>
                  </a:solidFill>
                  <a:latin typeface="Montserrat" pitchFamily="2" charset="77"/>
                  <a:cs typeface="Arial" pitchFamily="34" charset="0"/>
                </a:rPr>
                <a:t>iuni de mobilitate urban</a:t>
              </a:r>
              <a:r>
                <a:rPr lang="ro-RO" altLang="ko-KR" sz="1400" dirty="0">
                  <a:solidFill>
                    <a:schemeClr val="tx1">
                      <a:lumMod val="75000"/>
                      <a:lumOff val="25000"/>
                    </a:schemeClr>
                  </a:solidFill>
                  <a:latin typeface="Montserrat" pitchFamily="2" charset="77"/>
                  <a:cs typeface="Arial" pitchFamily="34" charset="0"/>
                </a:rPr>
                <a:t>ă</a:t>
              </a:r>
              <a:endParaRPr lang="en-US" altLang="ko-KR" sz="1400" dirty="0">
                <a:solidFill>
                  <a:schemeClr val="tx1">
                    <a:lumMod val="75000"/>
                    <a:lumOff val="25000"/>
                  </a:schemeClr>
                </a:solidFill>
                <a:latin typeface="Montserrat" pitchFamily="2" charset="77"/>
                <a:cs typeface="Arial" pitchFamily="34" charset="0"/>
              </a:endParaRPr>
            </a:p>
          </p:txBody>
        </p:sp>
        <p:sp>
          <p:nvSpPr>
            <p:cNvPr id="27" name="Donut 24">
              <a:extLst>
                <a:ext uri="{FF2B5EF4-FFF2-40B4-BE49-F238E27FC236}">
                  <a16:creationId xmlns:a16="http://schemas.microsoft.com/office/drawing/2014/main" id="{441C4D1B-19EB-084B-A07A-4BB4CA21426D}"/>
                </a:ext>
              </a:extLst>
            </p:cNvPr>
            <p:cNvSpPr/>
            <p:nvPr/>
          </p:nvSpPr>
          <p:spPr>
            <a:xfrm>
              <a:off x="8468321" y="3178846"/>
              <a:ext cx="855225" cy="867503"/>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rgbClr val="FFDD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dirty="0">
                <a:solidFill>
                  <a:schemeClr val="tx1"/>
                </a:solidFill>
                <a:latin typeface="Montserrat" pitchFamily="2" charset="77"/>
              </a:endParaRPr>
            </a:p>
          </p:txBody>
        </p:sp>
      </p:grpSp>
      <p:grpSp>
        <p:nvGrpSpPr>
          <p:cNvPr id="12" name="Group 11">
            <a:extLst>
              <a:ext uri="{FF2B5EF4-FFF2-40B4-BE49-F238E27FC236}">
                <a16:creationId xmlns:a16="http://schemas.microsoft.com/office/drawing/2014/main" id="{7994102D-2187-FDE8-1276-4D5BDC19F0F2}"/>
              </a:ext>
            </a:extLst>
          </p:cNvPr>
          <p:cNvGrpSpPr/>
          <p:nvPr/>
        </p:nvGrpSpPr>
        <p:grpSpPr>
          <a:xfrm>
            <a:off x="1936445" y="2465937"/>
            <a:ext cx="4280521" cy="4026981"/>
            <a:chOff x="1936445" y="2465937"/>
            <a:chExt cx="4280521" cy="4026981"/>
          </a:xfrm>
        </p:grpSpPr>
        <p:sp>
          <p:nvSpPr>
            <p:cNvPr id="5" name="Rectangle 4"/>
            <p:cNvSpPr/>
            <p:nvPr/>
          </p:nvSpPr>
          <p:spPr>
            <a:xfrm>
              <a:off x="1967541" y="2844512"/>
              <a:ext cx="4128459" cy="9601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latin typeface="Montserrat" pitchFamily="2" charset="77"/>
              </a:endParaRPr>
            </a:p>
          </p:txBody>
        </p:sp>
        <p:grpSp>
          <p:nvGrpSpPr>
            <p:cNvPr id="9" name="Group 8"/>
            <p:cNvGrpSpPr/>
            <p:nvPr/>
          </p:nvGrpSpPr>
          <p:grpSpPr>
            <a:xfrm>
              <a:off x="1936445" y="2465937"/>
              <a:ext cx="4280521" cy="3293733"/>
              <a:chOff x="2198665" y="1455386"/>
              <a:chExt cx="3043611" cy="2470300"/>
            </a:xfrm>
          </p:grpSpPr>
          <p:sp>
            <p:nvSpPr>
              <p:cNvPr id="11" name="TextBox 10"/>
              <p:cNvSpPr txBox="1"/>
              <p:nvPr/>
            </p:nvSpPr>
            <p:spPr>
              <a:xfrm>
                <a:off x="2198665" y="1455386"/>
                <a:ext cx="2835932" cy="315423"/>
              </a:xfrm>
              <a:prstGeom prst="rect">
                <a:avLst/>
              </a:prstGeom>
              <a:noFill/>
            </p:spPr>
            <p:txBody>
              <a:bodyPr wrap="square" rtlCol="0">
                <a:spAutoFit/>
              </a:bodyPr>
              <a:lstStyle/>
              <a:p>
                <a:r>
                  <a:rPr lang="en-US" altLang="ko-KR" sz="2133" b="1" dirty="0">
                    <a:solidFill>
                      <a:schemeClr val="tx1">
                        <a:lumMod val="75000"/>
                        <a:lumOff val="25000"/>
                      </a:schemeClr>
                    </a:solidFill>
                    <a:latin typeface="Montserrat" pitchFamily="2" charset="77"/>
                    <a:cs typeface="Arial" pitchFamily="34" charset="0"/>
                  </a:rPr>
                  <a:t>OPERAȚIUNI</a:t>
                </a:r>
                <a:endParaRPr lang="ko-KR" altLang="en-US" sz="2133" b="1" dirty="0">
                  <a:solidFill>
                    <a:schemeClr val="tx1">
                      <a:lumMod val="75000"/>
                      <a:lumOff val="25000"/>
                    </a:schemeClr>
                  </a:solidFill>
                  <a:latin typeface="Montserrat" pitchFamily="2" charset="77"/>
                  <a:cs typeface="Arial" pitchFamily="34" charset="0"/>
                </a:endParaRPr>
              </a:p>
            </p:txBody>
          </p:sp>
          <p:sp>
            <p:nvSpPr>
              <p:cNvPr id="10" name="TextBox 9"/>
              <p:cNvSpPr txBox="1"/>
              <p:nvPr/>
            </p:nvSpPr>
            <p:spPr>
              <a:xfrm>
                <a:off x="2227884" y="2725357"/>
                <a:ext cx="3014392" cy="1200329"/>
              </a:xfrm>
              <a:prstGeom prst="rect">
                <a:avLst/>
              </a:prstGeom>
              <a:noFill/>
            </p:spPr>
            <p:txBody>
              <a:bodyPr wrap="square" rtlCol="0">
                <a:spAutoFit/>
              </a:bodyPr>
              <a:lstStyle/>
              <a:p>
                <a:r>
                  <a:rPr lang="en-US" altLang="ko-KR" sz="1400" dirty="0">
                    <a:solidFill>
                      <a:schemeClr val="tx1">
                        <a:lumMod val="75000"/>
                        <a:lumOff val="25000"/>
                      </a:schemeClr>
                    </a:solidFill>
                    <a:latin typeface="Montserrat" pitchFamily="2" charset="77"/>
                    <a:cs typeface="Arial" pitchFamily="34" charset="0"/>
                  </a:rPr>
                  <a:t>1/</a:t>
                </a:r>
                <a:r>
                  <a:rPr lang="en-US" altLang="ko-KR" sz="1400" dirty="0" err="1">
                    <a:solidFill>
                      <a:schemeClr val="tx1">
                        <a:lumMod val="75000"/>
                        <a:lumOff val="25000"/>
                      </a:schemeClr>
                    </a:solidFill>
                    <a:latin typeface="Montserrat" pitchFamily="2" charset="77"/>
                    <a:cs typeface="Arial" pitchFamily="34" charset="0"/>
                  </a:rPr>
                  <a:t>Implementarea</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mobilității</a:t>
                </a:r>
                <a:r>
                  <a:rPr lang="en-US" altLang="ko-KR" sz="1400" dirty="0">
                    <a:solidFill>
                      <a:schemeClr val="tx1">
                        <a:lumMod val="75000"/>
                        <a:lumOff val="25000"/>
                      </a:schemeClr>
                    </a:solidFill>
                    <a:latin typeface="Montserrat" pitchFamily="2" charset="77"/>
                    <a:cs typeface="Arial" pitchFamily="34" charset="0"/>
                  </a:rPr>
                  <a:t> urbane </a:t>
                </a:r>
                <a:r>
                  <a:rPr lang="en-US" altLang="ko-KR" sz="1400" dirty="0" err="1">
                    <a:solidFill>
                      <a:schemeClr val="tx1">
                        <a:lumMod val="75000"/>
                        <a:lumOff val="25000"/>
                      </a:schemeClr>
                    </a:solidFill>
                    <a:latin typeface="Montserrat" pitchFamily="2" charset="77"/>
                    <a:cs typeface="Arial" pitchFamily="34" charset="0"/>
                  </a:rPr>
                  <a:t>durabile</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prin</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crearea</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dezvoltarea</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transportului</a:t>
                </a:r>
                <a:r>
                  <a:rPr lang="en-US" altLang="ko-KR" sz="1400" dirty="0">
                    <a:solidFill>
                      <a:schemeClr val="tx1">
                        <a:lumMod val="75000"/>
                        <a:lumOff val="25000"/>
                      </a:schemeClr>
                    </a:solidFill>
                    <a:latin typeface="Montserrat" pitchFamily="2" charset="77"/>
                    <a:cs typeface="Arial" pitchFamily="34" charset="0"/>
                  </a:rPr>
                  <a:t> public in </a:t>
                </a:r>
                <a:r>
                  <a:rPr lang="en-US" altLang="ko-KR" sz="1400" dirty="0" err="1">
                    <a:solidFill>
                      <a:schemeClr val="tx1">
                        <a:lumMod val="75000"/>
                        <a:lumOff val="25000"/>
                      </a:schemeClr>
                    </a:solidFill>
                    <a:latin typeface="Montserrat" pitchFamily="2" charset="77"/>
                    <a:cs typeface="Arial" pitchFamily="34" charset="0"/>
                  </a:rPr>
                  <a:t>comun</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nepoluant</a:t>
                </a:r>
                <a:endParaRPr lang="en-US" altLang="ko-KR" sz="1400" dirty="0">
                  <a:solidFill>
                    <a:schemeClr val="tx1">
                      <a:lumMod val="75000"/>
                      <a:lumOff val="25000"/>
                    </a:schemeClr>
                  </a:solidFill>
                  <a:latin typeface="Montserrat" pitchFamily="2" charset="77"/>
                  <a:cs typeface="Arial" pitchFamily="34" charset="0"/>
                </a:endParaRPr>
              </a:p>
              <a:p>
                <a:endParaRPr lang="en-US" altLang="ko-KR" sz="1400" dirty="0">
                  <a:solidFill>
                    <a:schemeClr val="tx1">
                      <a:lumMod val="75000"/>
                      <a:lumOff val="25000"/>
                    </a:schemeClr>
                  </a:solidFill>
                  <a:latin typeface="Montserrat" pitchFamily="2" charset="77"/>
                  <a:cs typeface="Arial" pitchFamily="34" charset="0"/>
                </a:endParaRPr>
              </a:p>
              <a:p>
                <a:r>
                  <a:rPr lang="en-US" altLang="ko-KR" sz="1400" dirty="0">
                    <a:solidFill>
                      <a:schemeClr val="tx1">
                        <a:lumMod val="75000"/>
                        <a:lumOff val="25000"/>
                      </a:schemeClr>
                    </a:solidFill>
                    <a:latin typeface="Montserrat" pitchFamily="2" charset="77"/>
                    <a:cs typeface="Arial" pitchFamily="34" charset="0"/>
                  </a:rPr>
                  <a:t>2/</a:t>
                </a:r>
                <a:r>
                  <a:rPr lang="en-US" altLang="ko-KR" sz="1400" dirty="0" err="1">
                    <a:solidFill>
                      <a:schemeClr val="tx1">
                        <a:lumMod val="75000"/>
                        <a:lumOff val="25000"/>
                      </a:schemeClr>
                    </a:solidFill>
                    <a:latin typeface="Montserrat" pitchFamily="2" charset="77"/>
                    <a:cs typeface="Arial" pitchFamily="34" charset="0"/>
                  </a:rPr>
                  <a:t>Implementarea</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mobilității</a:t>
                </a:r>
                <a:r>
                  <a:rPr lang="en-US" altLang="ko-KR" sz="1400" dirty="0">
                    <a:solidFill>
                      <a:schemeClr val="tx1">
                        <a:lumMod val="75000"/>
                        <a:lumOff val="25000"/>
                      </a:schemeClr>
                    </a:solidFill>
                    <a:latin typeface="Montserrat" pitchFamily="2" charset="77"/>
                    <a:cs typeface="Arial" pitchFamily="34" charset="0"/>
                  </a:rPr>
                  <a:t> urbane </a:t>
                </a:r>
                <a:r>
                  <a:rPr lang="en-US" altLang="ko-KR" sz="1400" dirty="0" err="1">
                    <a:solidFill>
                      <a:schemeClr val="tx1">
                        <a:lumMod val="75000"/>
                        <a:lumOff val="25000"/>
                      </a:schemeClr>
                    </a:solidFill>
                    <a:latin typeface="Montserrat" pitchFamily="2" charset="77"/>
                    <a:cs typeface="Arial" pitchFamily="34" charset="0"/>
                  </a:rPr>
                  <a:t>durabile</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prin</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crearea</a:t>
                </a:r>
                <a:r>
                  <a:rPr lang="en-US" altLang="ko-KR" sz="1400" dirty="0">
                    <a:solidFill>
                      <a:schemeClr val="tx1">
                        <a:lumMod val="75000"/>
                        <a:lumOff val="25000"/>
                      </a:schemeClr>
                    </a:solidFill>
                    <a:latin typeface="Montserrat" pitchFamily="2" charset="77"/>
                    <a:cs typeface="Arial" pitchFamily="34" charset="0"/>
                  </a:rPr>
                  <a:t>, </a:t>
                </a:r>
                <a:r>
                  <a:rPr lang="en-US" altLang="ko-KR" sz="1400" dirty="0" err="1">
                    <a:solidFill>
                      <a:schemeClr val="tx1">
                        <a:lumMod val="75000"/>
                        <a:lumOff val="25000"/>
                      </a:schemeClr>
                    </a:solidFill>
                    <a:latin typeface="Montserrat" pitchFamily="2" charset="77"/>
                    <a:cs typeface="Arial" pitchFamily="34" charset="0"/>
                  </a:rPr>
                  <a:t>dezvoltarea</a:t>
                </a:r>
                <a:r>
                  <a:rPr lang="en-US" altLang="ko-KR" sz="1400" dirty="0">
                    <a:solidFill>
                      <a:schemeClr val="tx1">
                        <a:lumMod val="75000"/>
                        <a:lumOff val="25000"/>
                      </a:schemeClr>
                    </a:solidFill>
                    <a:latin typeface="Montserrat" pitchFamily="2" charset="77"/>
                    <a:cs typeface="Arial" pitchFamily="34" charset="0"/>
                  </a:rPr>
                  <a:t> de </a:t>
                </a:r>
                <a:r>
                  <a:rPr lang="en-US" altLang="ko-KR" sz="1400" dirty="0" err="1">
                    <a:solidFill>
                      <a:schemeClr val="tx1">
                        <a:lumMod val="75000"/>
                        <a:lumOff val="25000"/>
                      </a:schemeClr>
                    </a:solidFill>
                    <a:latin typeface="Montserrat" pitchFamily="2" charset="77"/>
                    <a:cs typeface="Arial" pitchFamily="34" charset="0"/>
                  </a:rPr>
                  <a:t>moduri</a:t>
                </a:r>
                <a:r>
                  <a:rPr lang="en-US" altLang="ko-KR" sz="1400" dirty="0">
                    <a:solidFill>
                      <a:schemeClr val="tx1">
                        <a:lumMod val="75000"/>
                        <a:lumOff val="25000"/>
                      </a:schemeClr>
                    </a:solidFill>
                    <a:latin typeface="Montserrat" pitchFamily="2" charset="77"/>
                    <a:cs typeface="Arial" pitchFamily="34" charset="0"/>
                  </a:rPr>
                  <a:t> alternative de transport </a:t>
                </a:r>
                <a:r>
                  <a:rPr lang="en-US" altLang="ko-KR" sz="1400" dirty="0" err="1">
                    <a:solidFill>
                      <a:schemeClr val="tx1">
                        <a:lumMod val="75000"/>
                        <a:lumOff val="25000"/>
                      </a:schemeClr>
                    </a:solidFill>
                    <a:latin typeface="Montserrat" pitchFamily="2" charset="77"/>
                    <a:cs typeface="Arial" pitchFamily="34" charset="0"/>
                  </a:rPr>
                  <a:t>nepoluant</a:t>
                </a:r>
                <a:endParaRPr lang="en-US" altLang="ko-KR" sz="1400" dirty="0">
                  <a:solidFill>
                    <a:schemeClr val="tx1">
                      <a:lumMod val="75000"/>
                      <a:lumOff val="25000"/>
                    </a:schemeClr>
                  </a:solidFill>
                  <a:latin typeface="Montserrat" pitchFamily="2" charset="77"/>
                  <a:cs typeface="Arial" pitchFamily="34" charset="0"/>
                </a:endParaRPr>
              </a:p>
            </p:txBody>
          </p:sp>
        </p:grpSp>
        <p:sp>
          <p:nvSpPr>
            <p:cNvPr id="6" name="Rectangle 5"/>
            <p:cNvSpPr/>
            <p:nvPr/>
          </p:nvSpPr>
          <p:spPr>
            <a:xfrm>
              <a:off x="1967541" y="6396907"/>
              <a:ext cx="4128459" cy="9601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latin typeface="Montserrat" pitchFamily="2" charset="77"/>
              </a:endParaRPr>
            </a:p>
          </p:txBody>
        </p:sp>
        <p:sp>
          <p:nvSpPr>
            <p:cNvPr id="28" name="Oval 21">
              <a:extLst>
                <a:ext uri="{FF2B5EF4-FFF2-40B4-BE49-F238E27FC236}">
                  <a16:creationId xmlns:a16="http://schemas.microsoft.com/office/drawing/2014/main" id="{C86B97A1-6909-A943-ABF4-966C5AA064FB}"/>
                </a:ext>
              </a:extLst>
            </p:cNvPr>
            <p:cNvSpPr>
              <a:spLocks noChangeAspect="1"/>
            </p:cNvSpPr>
            <p:nvPr/>
          </p:nvSpPr>
          <p:spPr>
            <a:xfrm>
              <a:off x="3537587" y="3184387"/>
              <a:ext cx="830219" cy="837152"/>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ko-KR" altLang="en-US" sz="2400" dirty="0">
                <a:latin typeface="Montserrat" pitchFamily="2" charset="77"/>
              </a:endParaRPr>
            </a:p>
          </p:txBody>
        </p:sp>
      </p:grpSp>
      <p:pic>
        <p:nvPicPr>
          <p:cNvPr id="2" name="Picture 1">
            <a:extLst>
              <a:ext uri="{FF2B5EF4-FFF2-40B4-BE49-F238E27FC236}">
                <a16:creationId xmlns:a16="http://schemas.microsoft.com/office/drawing/2014/main" id="{E4FDEA9B-29FB-7F95-6674-B06729AEC3A1}"/>
              </a:ext>
            </a:extLst>
          </p:cNvPr>
          <p:cNvPicPr>
            <a:picLocks noChangeAspect="1"/>
          </p:cNvPicPr>
          <p:nvPr/>
        </p:nvPicPr>
        <p:blipFill rotWithShape="1">
          <a:blip r:embed="rId2"/>
          <a:srcRect l="17837" t="35974" r="17168" b="34642"/>
          <a:stretch/>
        </p:blipFill>
        <p:spPr>
          <a:xfrm>
            <a:off x="218309" y="1527470"/>
            <a:ext cx="1525658" cy="689744"/>
          </a:xfrm>
          <a:prstGeom prst="rect">
            <a:avLst/>
          </a:prstGeom>
        </p:spPr>
      </p:pic>
      <p:pic>
        <p:nvPicPr>
          <p:cNvPr id="14" name="Picture 13">
            <a:extLst>
              <a:ext uri="{FF2B5EF4-FFF2-40B4-BE49-F238E27FC236}">
                <a16:creationId xmlns:a16="http://schemas.microsoft.com/office/drawing/2014/main" id="{16FFCA5E-4607-DC62-488B-3DEE87F82E20}"/>
              </a:ext>
            </a:extLst>
          </p:cNvPr>
          <p:cNvPicPr>
            <a:picLocks noChangeAspect="1"/>
          </p:cNvPicPr>
          <p:nvPr/>
        </p:nvPicPr>
        <p:blipFill>
          <a:blip r:embed="rId3"/>
          <a:stretch>
            <a:fillRect/>
          </a:stretch>
        </p:blipFill>
        <p:spPr>
          <a:xfrm>
            <a:off x="9916042" y="473735"/>
            <a:ext cx="488297" cy="488297"/>
          </a:xfrm>
          <a:prstGeom prst="rect">
            <a:avLst/>
          </a:prstGeom>
        </p:spPr>
      </p:pic>
      <p:pic>
        <p:nvPicPr>
          <p:cNvPr id="15" name="Picture 14">
            <a:extLst>
              <a:ext uri="{FF2B5EF4-FFF2-40B4-BE49-F238E27FC236}">
                <a16:creationId xmlns:a16="http://schemas.microsoft.com/office/drawing/2014/main" id="{DF4D0783-DB2A-93D0-2149-F59B82C6FEB5}"/>
              </a:ext>
            </a:extLst>
          </p:cNvPr>
          <p:cNvPicPr>
            <a:picLocks noChangeAspect="1"/>
          </p:cNvPicPr>
          <p:nvPr/>
        </p:nvPicPr>
        <p:blipFill>
          <a:blip r:embed="rId4"/>
          <a:stretch>
            <a:fillRect/>
          </a:stretch>
        </p:blipFill>
        <p:spPr>
          <a:xfrm>
            <a:off x="11114921" y="349670"/>
            <a:ext cx="736426" cy="736426"/>
          </a:xfrm>
          <a:prstGeom prst="rect">
            <a:avLst/>
          </a:prstGeom>
        </p:spPr>
      </p:pic>
      <p:pic>
        <p:nvPicPr>
          <p:cNvPr id="16" name="Picture 15">
            <a:extLst>
              <a:ext uri="{FF2B5EF4-FFF2-40B4-BE49-F238E27FC236}">
                <a16:creationId xmlns:a16="http://schemas.microsoft.com/office/drawing/2014/main" id="{223FC6B5-D4F6-877F-9468-D7C2E26AFA55}"/>
              </a:ext>
            </a:extLst>
          </p:cNvPr>
          <p:cNvPicPr>
            <a:picLocks noChangeAspect="1"/>
          </p:cNvPicPr>
          <p:nvPr/>
        </p:nvPicPr>
        <p:blipFill>
          <a:blip r:embed="rId5"/>
          <a:stretch>
            <a:fillRect/>
          </a:stretch>
        </p:blipFill>
        <p:spPr>
          <a:xfrm>
            <a:off x="8380491" y="260649"/>
            <a:ext cx="914471" cy="914471"/>
          </a:xfrm>
          <a:prstGeom prst="rect">
            <a:avLst/>
          </a:prstGeom>
        </p:spPr>
      </p:pic>
      <p:pic>
        <p:nvPicPr>
          <p:cNvPr id="20" name="Picture 19">
            <a:extLst>
              <a:ext uri="{FF2B5EF4-FFF2-40B4-BE49-F238E27FC236}">
                <a16:creationId xmlns:a16="http://schemas.microsoft.com/office/drawing/2014/main" id="{A9B9E76D-861B-CAB7-F7A1-79CD6EEB964A}"/>
              </a:ext>
            </a:extLst>
          </p:cNvPr>
          <p:cNvPicPr>
            <a:picLocks noChangeAspect="1"/>
          </p:cNvPicPr>
          <p:nvPr/>
        </p:nvPicPr>
        <p:blipFill>
          <a:blip r:embed="rId6"/>
          <a:stretch>
            <a:fillRect/>
          </a:stretch>
        </p:blipFill>
        <p:spPr>
          <a:xfrm>
            <a:off x="10219958" y="5666511"/>
            <a:ext cx="1488607" cy="551227"/>
          </a:xfrm>
          <a:prstGeom prst="rect">
            <a:avLst/>
          </a:prstGeom>
        </p:spPr>
      </p:pic>
    </p:spTree>
    <p:extLst>
      <p:ext uri="{BB962C8B-B14F-4D97-AF65-F5344CB8AC3E}">
        <p14:creationId xmlns:p14="http://schemas.microsoft.com/office/powerpoint/2010/main" val="313577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E51982D3-79A0-19C4-E09F-C17C19749DA8}"/>
              </a:ext>
            </a:extLst>
          </p:cNvPr>
          <p:cNvSpPr/>
          <p:nvPr/>
        </p:nvSpPr>
        <p:spPr>
          <a:xfrm>
            <a:off x="3159390" y="2627011"/>
            <a:ext cx="8802308" cy="1933919"/>
          </a:xfrm>
          <a:prstGeom prst="rect">
            <a:avLst/>
          </a:prstGeom>
          <a:solidFill>
            <a:schemeClr val="accent4">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34F1A236-7570-A293-AB43-D9A385EB71CF}"/>
              </a:ext>
            </a:extLst>
          </p:cNvPr>
          <p:cNvSpPr/>
          <p:nvPr/>
        </p:nvSpPr>
        <p:spPr>
          <a:xfrm>
            <a:off x="3159390" y="1389817"/>
            <a:ext cx="8802308" cy="948477"/>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F35112A-6E88-BF97-9BE1-52108D7620D5}"/>
              </a:ext>
            </a:extLst>
          </p:cNvPr>
          <p:cNvSpPr>
            <a:spLocks noGrp="1"/>
          </p:cNvSpPr>
          <p:nvPr>
            <p:ph idx="1"/>
          </p:nvPr>
        </p:nvSpPr>
        <p:spPr>
          <a:xfrm>
            <a:off x="3068194" y="1080994"/>
            <a:ext cx="8098228" cy="316682"/>
          </a:xfrm>
        </p:spPr>
        <p:txBody>
          <a:bodyPr>
            <a:normAutofit/>
          </a:bodyPr>
          <a:lstStyle/>
          <a:p>
            <a:pPr marL="0" indent="0" algn="just">
              <a:spcBef>
                <a:spcPts val="1200"/>
              </a:spcBef>
              <a:spcAft>
                <a:spcPts val="1200"/>
              </a:spcAft>
              <a:buNone/>
            </a:pPr>
            <a:r>
              <a:rPr lang="ro-RO" sz="1400" b="1" dirty="0">
                <a:solidFill>
                  <a:schemeClr val="bg1"/>
                </a:solidFill>
                <a:effectLst/>
                <a:ea typeface="Trebuchet MS" panose="020B0603020202020204" pitchFamily="34" charset="0"/>
                <a:cs typeface="Trebuchet MS" panose="020B0603020202020204" pitchFamily="34" charset="0"/>
              </a:rPr>
              <a:t>Acest instrument va fi utilizat in mod obligatoriu de</a:t>
            </a:r>
            <a:r>
              <a:rPr lang="fr-FR" sz="1400" b="1" dirty="0">
                <a:solidFill>
                  <a:schemeClr val="bg1"/>
                </a:solidFill>
                <a:effectLst/>
                <a:ea typeface="Trebuchet MS" panose="020B0603020202020204" pitchFamily="34" charset="0"/>
                <a:cs typeface="Trebuchet MS" panose="020B0603020202020204" pitchFamily="34" charset="0"/>
              </a:rPr>
              <a:t>:</a:t>
            </a:r>
            <a:endParaRPr lang="ro-RO" sz="1400" b="1" dirty="0">
              <a:solidFill>
                <a:schemeClr val="bg1"/>
              </a:solidFill>
              <a:effectLst/>
              <a:ea typeface="Trebuchet MS" panose="020B0603020202020204" pitchFamily="34" charset="0"/>
              <a:cs typeface="Trebuchet MS" panose="020B0603020202020204" pitchFamily="34" charset="0"/>
            </a:endParaRPr>
          </a:p>
        </p:txBody>
      </p:sp>
      <p:sp>
        <p:nvSpPr>
          <p:cNvPr id="4" name="Title 1">
            <a:extLst>
              <a:ext uri="{FF2B5EF4-FFF2-40B4-BE49-F238E27FC236}">
                <a16:creationId xmlns:a16="http://schemas.microsoft.com/office/drawing/2014/main" id="{B8D8F84D-06DE-32D0-7F94-B8275C997683}"/>
              </a:ext>
            </a:extLst>
          </p:cNvPr>
          <p:cNvSpPr txBox="1">
            <a:spLocks/>
          </p:cNvSpPr>
          <p:nvPr/>
        </p:nvSpPr>
        <p:spPr>
          <a:xfrm>
            <a:off x="2920754" y="0"/>
            <a:ext cx="4714357" cy="1257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Cui se </a:t>
            </a:r>
            <a:r>
              <a:rPr kumimoji="0" lang="en-US" sz="32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aplic</a:t>
            </a:r>
            <a:r>
              <a:rPr kumimoji="0" lang="ro-RO"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ă </a:t>
            </a: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DUI NE?</a:t>
            </a:r>
          </a:p>
        </p:txBody>
      </p:sp>
      <p:sp>
        <p:nvSpPr>
          <p:cNvPr id="11" name="TextBox 10">
            <a:extLst>
              <a:ext uri="{FF2B5EF4-FFF2-40B4-BE49-F238E27FC236}">
                <a16:creationId xmlns:a16="http://schemas.microsoft.com/office/drawing/2014/main" id="{030F52BE-32D5-B915-3071-EDB1EC9B7DC4}"/>
              </a:ext>
            </a:extLst>
          </p:cNvPr>
          <p:cNvSpPr txBox="1"/>
          <p:nvPr/>
        </p:nvSpPr>
        <p:spPr>
          <a:xfrm>
            <a:off x="3299790" y="2638345"/>
            <a:ext cx="1778051" cy="584775"/>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err="1">
                <a:ln>
                  <a:noFill/>
                </a:ln>
                <a:solidFill>
                  <a:prstClr val="black"/>
                </a:solidFill>
                <a:effectLst/>
                <a:uLnTx/>
                <a:uFillTx/>
                <a:latin typeface="Calibri" panose="020F0502020204030204"/>
                <a:ea typeface="+mn-ea"/>
                <a:cs typeface="+mn-cs"/>
              </a:rPr>
              <a:t>Municipii</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1315E4AF-FB84-AE8B-4098-CF0D3A632C9D}"/>
              </a:ext>
            </a:extLst>
          </p:cNvPr>
          <p:cNvSpPr txBox="1"/>
          <p:nvPr/>
        </p:nvSpPr>
        <p:spPr>
          <a:xfrm>
            <a:off x="3227109" y="3099101"/>
            <a:ext cx="1923412" cy="646331"/>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Altele</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dec</a:t>
            </a:r>
            <a:r>
              <a:rPr kumimoji="0" lang="ro-RO" sz="1800" b="1" i="0" u="none" strike="noStrike" kern="1200" cap="none" spc="0" normalizeH="0" baseline="0" noProof="0" dirty="0" err="1">
                <a:ln>
                  <a:noFill/>
                </a:ln>
                <a:solidFill>
                  <a:prstClr val="black"/>
                </a:solidFill>
                <a:effectLst/>
                <a:uLnTx/>
                <a:uFillTx/>
                <a:latin typeface="Calibri" panose="020F0502020204030204"/>
                <a:ea typeface="+mn-ea"/>
                <a:cs typeface="+mn-cs"/>
              </a:rPr>
              <a:t>ât</a:t>
            </a: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reședința de județ</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B79720AD-13F7-CBD6-4EB6-74FB2B99CC67}"/>
              </a:ext>
            </a:extLst>
          </p:cNvPr>
          <p:cNvSpPr txBox="1"/>
          <p:nvPr/>
        </p:nvSpPr>
        <p:spPr>
          <a:xfrm>
            <a:off x="3603270" y="3849931"/>
            <a:ext cx="1171090"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uLnTx/>
                <a:uFillTx/>
                <a:latin typeface="Calibri" panose="020F0502020204030204"/>
                <a:ea typeface="+mn-ea"/>
                <a:cs typeface="+mn-cs"/>
              </a:rPr>
              <a:t>Orașe</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F6B527A-F4E1-BC4F-7BAB-339B1257F4D9}"/>
              </a:ext>
            </a:extLst>
          </p:cNvPr>
          <p:cNvSpPr txBox="1"/>
          <p:nvPr/>
        </p:nvSpPr>
        <p:spPr>
          <a:xfrm>
            <a:off x="3253303" y="1382505"/>
            <a:ext cx="1871025"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uLnTx/>
                <a:uFillTx/>
                <a:latin typeface="Calibri" panose="020F0502020204030204"/>
                <a:ea typeface="+mn-ea"/>
                <a:cs typeface="+mn-cs"/>
              </a:rPr>
              <a:t>Municipii </a:t>
            </a:r>
          </a:p>
        </p:txBody>
      </p:sp>
      <p:sp>
        <p:nvSpPr>
          <p:cNvPr id="18" name="TextBox 17">
            <a:extLst>
              <a:ext uri="{FF2B5EF4-FFF2-40B4-BE49-F238E27FC236}">
                <a16:creationId xmlns:a16="http://schemas.microsoft.com/office/drawing/2014/main" id="{63057890-9768-4F9A-15EB-B1579B1B9D63}"/>
              </a:ext>
            </a:extLst>
          </p:cNvPr>
          <p:cNvSpPr txBox="1"/>
          <p:nvPr/>
        </p:nvSpPr>
        <p:spPr>
          <a:xfrm>
            <a:off x="5440682" y="1559022"/>
            <a:ext cx="6517984" cy="646331"/>
          </a:xfrm>
          <a:prstGeom prst="rect">
            <a:avLst/>
          </a:prstGeom>
          <a:noFill/>
        </p:spPr>
        <p:txBody>
          <a:bodyPr wrap="square">
            <a:spAutoFit/>
          </a:bodyPr>
          <a:lstStyle/>
          <a:p>
            <a:pPr marL="0" marR="0" lvl="0" indent="0" algn="just" defTabSz="457200" rtl="0" eaLnBrk="1" fontAlgn="auto" latinLnBrk="0" hangingPunct="1">
              <a:lnSpc>
                <a:spcPct val="100000"/>
              </a:lnSpc>
              <a:spcBef>
                <a:spcPts val="1200"/>
              </a:spcBef>
              <a:spcAft>
                <a:spcPts val="1200"/>
              </a:spcAft>
              <a:buClrTx/>
              <a:buSzTx/>
              <a:buFontTx/>
              <a:buNone/>
              <a:tabLst/>
              <a:defRPr/>
            </a:pPr>
            <a:r>
              <a:rPr kumimoji="0" lang="ro-RO" sz="1800" b="0"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pentru </a:t>
            </a:r>
            <a:r>
              <a:rPr kumimoji="0" lang="ro-RO" sz="1800" b="1"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toate intervențiile </a:t>
            </a:r>
            <a:r>
              <a:rPr kumimoji="0" lang="ro-RO" sz="1800" b="0"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și pentru toate prioritățile programului, exceptând Prioritatea nr.1 și Prioritatea nr. 5.</a:t>
            </a:r>
          </a:p>
        </p:txBody>
      </p:sp>
      <p:sp>
        <p:nvSpPr>
          <p:cNvPr id="20" name="TextBox 19">
            <a:extLst>
              <a:ext uri="{FF2B5EF4-FFF2-40B4-BE49-F238E27FC236}">
                <a16:creationId xmlns:a16="http://schemas.microsoft.com/office/drawing/2014/main" id="{FECD36DC-49AF-41D2-4892-5E3306177F76}"/>
              </a:ext>
            </a:extLst>
          </p:cNvPr>
          <p:cNvSpPr txBox="1"/>
          <p:nvPr/>
        </p:nvSpPr>
        <p:spPr>
          <a:xfrm>
            <a:off x="5440682" y="2980314"/>
            <a:ext cx="6521017" cy="120032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care doresc </a:t>
            </a:r>
            <a:r>
              <a:rPr kumimoji="0" lang="ro-RO" sz="1800" b="0"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să abordeze într-o manieră integrată provocări locale multiple, de ordin economic, social, demografic, climatic, etc., prin proiecte care prin specificul lor se încadrează în operațiunile menționate la </a:t>
            </a:r>
            <a:r>
              <a:rPr kumimoji="0" lang="ro-RO" sz="1800" b="1"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Prioritatea nr.7 </a:t>
            </a:r>
            <a:r>
              <a:rPr kumimoji="0" lang="ro-RO" sz="1800" b="0" i="0" u="none" strike="noStrike" kern="1200" cap="none" spc="0" normalizeH="0" baseline="0" noProof="0" dirty="0">
                <a:ln>
                  <a:noFill/>
                </a:ln>
                <a:solidFill>
                  <a:prstClr val="black"/>
                </a:solidFill>
                <a:effectLst/>
                <a:uLnTx/>
                <a:uFillTx/>
                <a:latin typeface="Calibri" panose="020F0502020204030204"/>
                <a:ea typeface="Trebuchet MS" panose="020B0603020202020204" pitchFamily="34" charset="0"/>
                <a:cs typeface="Trebuchet MS" panose="020B0603020202020204" pitchFamily="34" charset="0"/>
              </a:rPr>
              <a:t>din PR NORD-EST 2021-2027.</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24" name="Straight Connector 23">
            <a:extLst>
              <a:ext uri="{FF2B5EF4-FFF2-40B4-BE49-F238E27FC236}">
                <a16:creationId xmlns:a16="http://schemas.microsoft.com/office/drawing/2014/main" id="{91E61632-5306-7D43-1BE1-38E2EB460F68}"/>
              </a:ext>
            </a:extLst>
          </p:cNvPr>
          <p:cNvCxnSpPr>
            <a:cxnSpLocks/>
          </p:cNvCxnSpPr>
          <p:nvPr/>
        </p:nvCxnSpPr>
        <p:spPr>
          <a:xfrm>
            <a:off x="3298740" y="3841666"/>
            <a:ext cx="1780150" cy="0"/>
          </a:xfrm>
          <a:prstGeom prst="line">
            <a:avLst/>
          </a:prstGeom>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2653AB07-81F3-E902-E55B-9A7665D1BF56}"/>
              </a:ext>
            </a:extLst>
          </p:cNvPr>
          <p:cNvSpPr txBox="1"/>
          <p:nvPr/>
        </p:nvSpPr>
        <p:spPr>
          <a:xfrm>
            <a:off x="3227109" y="1882188"/>
            <a:ext cx="192341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reședință de județ</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7715A5F4-7941-5FC7-9F18-085F4FCF2D3B}"/>
              </a:ext>
            </a:extLst>
          </p:cNvPr>
          <p:cNvSpPr txBox="1"/>
          <p:nvPr/>
        </p:nvSpPr>
        <p:spPr>
          <a:xfrm>
            <a:off x="3331891" y="4636569"/>
            <a:ext cx="1945758" cy="92333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0" i="1"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pachet de proiecte integrate care vizează minim</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3B60E37E-ECAE-A342-FB73-CD5A4907A161}"/>
              </a:ext>
            </a:extLst>
          </p:cNvPr>
          <p:cNvSpPr txBox="1"/>
          <p:nvPr/>
        </p:nvSpPr>
        <p:spPr>
          <a:xfrm>
            <a:off x="4382883" y="5472001"/>
            <a:ext cx="367408"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mn-ea"/>
                <a:cs typeface="+mn-cs"/>
              </a:rPr>
              <a:t>2</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1" name="TextBox 50">
            <a:extLst>
              <a:ext uri="{FF2B5EF4-FFF2-40B4-BE49-F238E27FC236}">
                <a16:creationId xmlns:a16="http://schemas.microsoft.com/office/drawing/2014/main" id="{006EE37F-5516-FAE4-F3B5-13367E60A697}"/>
              </a:ext>
            </a:extLst>
          </p:cNvPr>
          <p:cNvSpPr txBox="1"/>
          <p:nvPr/>
        </p:nvSpPr>
        <p:spPr>
          <a:xfrm>
            <a:off x="3679475" y="5472001"/>
            <a:ext cx="367408"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mn-ea"/>
                <a:cs typeface="+mn-cs"/>
              </a:rPr>
              <a:t>3</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2" name="TextBox 51">
            <a:extLst>
              <a:ext uri="{FF2B5EF4-FFF2-40B4-BE49-F238E27FC236}">
                <a16:creationId xmlns:a16="http://schemas.microsoft.com/office/drawing/2014/main" id="{3AE7B5C6-EE87-5234-146E-C8FCC2243A9C}"/>
              </a:ext>
            </a:extLst>
          </p:cNvPr>
          <p:cNvSpPr txBox="1"/>
          <p:nvPr/>
        </p:nvSpPr>
        <p:spPr>
          <a:xfrm>
            <a:off x="3159390" y="5901979"/>
            <a:ext cx="2223171" cy="92333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0" i="1"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priorități de investiție </a:t>
            </a:r>
            <a:r>
              <a:rPr kumimoji="0" lang="ro-RO" sz="1800" b="1" i="1"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din care obligatoriu Prioritatea 7</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53" name="Connector: Elbow 52">
            <a:extLst>
              <a:ext uri="{FF2B5EF4-FFF2-40B4-BE49-F238E27FC236}">
                <a16:creationId xmlns:a16="http://schemas.microsoft.com/office/drawing/2014/main" id="{F9C0A5F2-88B7-80B2-D89C-C5D5161846FE}"/>
              </a:ext>
            </a:extLst>
          </p:cNvPr>
          <p:cNvCxnSpPr>
            <a:cxnSpLocks/>
            <a:stCxn id="11" idx="1"/>
            <a:endCxn id="51" idx="1"/>
          </p:cNvCxnSpPr>
          <p:nvPr/>
        </p:nvCxnSpPr>
        <p:spPr>
          <a:xfrm rot="10800000" flipH="1" flipV="1">
            <a:off x="3299789" y="2930733"/>
            <a:ext cx="379685" cy="2802878"/>
          </a:xfrm>
          <a:prstGeom prst="bentConnector3">
            <a:avLst>
              <a:gd name="adj1" fmla="val -60208"/>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7F27DDB2-2839-923F-C2A7-C7B5BD234CBA}"/>
              </a:ext>
            </a:extLst>
          </p:cNvPr>
          <p:cNvCxnSpPr>
            <a:cxnSpLocks/>
            <a:stCxn id="13" idx="3"/>
            <a:endCxn id="50" idx="3"/>
          </p:cNvCxnSpPr>
          <p:nvPr/>
        </p:nvCxnSpPr>
        <p:spPr>
          <a:xfrm flipH="1">
            <a:off x="4750291" y="4142319"/>
            <a:ext cx="24069" cy="1591292"/>
          </a:xfrm>
          <a:prstGeom prst="bentConnector3">
            <a:avLst>
              <a:gd name="adj1" fmla="val -1945648"/>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10768BCC-04A6-B7F2-E0BD-747D97CB1957}"/>
              </a:ext>
            </a:extLst>
          </p:cNvPr>
          <p:cNvCxnSpPr>
            <a:cxnSpLocks/>
            <a:stCxn id="14" idx="1"/>
            <a:endCxn id="51" idx="1"/>
          </p:cNvCxnSpPr>
          <p:nvPr/>
        </p:nvCxnSpPr>
        <p:spPr>
          <a:xfrm rot="10800000" flipH="1" flipV="1">
            <a:off x="3253303" y="1674893"/>
            <a:ext cx="426172" cy="4058718"/>
          </a:xfrm>
          <a:prstGeom prst="bentConnector3">
            <a:avLst>
              <a:gd name="adj1" fmla="val -41445"/>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65" name="Picture 6">
            <a:extLst>
              <a:ext uri="{FF2B5EF4-FFF2-40B4-BE49-F238E27FC236}">
                <a16:creationId xmlns:a16="http://schemas.microsoft.com/office/drawing/2014/main" id="{D5E6A543-E456-AF06-9D4A-5580EA41B8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9262" y="6026329"/>
            <a:ext cx="1676524" cy="77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5107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3F85947-5E15-F5FF-9BCC-A9F4A16CE8EB}"/>
              </a:ext>
            </a:extLst>
          </p:cNvPr>
          <p:cNvSpPr/>
          <p:nvPr/>
        </p:nvSpPr>
        <p:spPr>
          <a:xfrm>
            <a:off x="7950032" y="4146479"/>
            <a:ext cx="2283028" cy="191664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5" name="Straight Connector 64">
            <a:extLst>
              <a:ext uri="{FF2B5EF4-FFF2-40B4-BE49-F238E27FC236}">
                <a16:creationId xmlns:a16="http://schemas.microsoft.com/office/drawing/2014/main" id="{8B0134AE-30F6-50A6-473C-4B8CD8978054}"/>
              </a:ext>
            </a:extLst>
          </p:cNvPr>
          <p:cNvCxnSpPr>
            <a:cxnSpLocks/>
          </p:cNvCxnSpPr>
          <p:nvPr/>
        </p:nvCxnSpPr>
        <p:spPr>
          <a:xfrm flipV="1">
            <a:off x="1260629" y="4146479"/>
            <a:ext cx="10774694"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BBE2D1C-A2F3-8D20-466F-2DC763C5F75D}"/>
              </a:ext>
            </a:extLst>
          </p:cNvPr>
          <p:cNvCxnSpPr>
            <a:cxnSpLocks/>
          </p:cNvCxnSpPr>
          <p:nvPr/>
        </p:nvCxnSpPr>
        <p:spPr>
          <a:xfrm>
            <a:off x="8066634" y="2846779"/>
            <a:ext cx="0" cy="3216346"/>
          </a:xfrm>
          <a:prstGeom prst="line">
            <a:avLst/>
          </a:prstGeom>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8792D0C0-C493-98C6-6B79-8D9699D92BF1}"/>
              </a:ext>
            </a:extLst>
          </p:cNvPr>
          <p:cNvSpPr/>
          <p:nvPr/>
        </p:nvSpPr>
        <p:spPr>
          <a:xfrm>
            <a:off x="5760623" y="3150942"/>
            <a:ext cx="4477999" cy="99553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122D3447-683D-6510-5000-7DE8F3337896}"/>
              </a:ext>
            </a:extLst>
          </p:cNvPr>
          <p:cNvSpPr txBox="1">
            <a:spLocks/>
          </p:cNvSpPr>
          <p:nvPr/>
        </p:nvSpPr>
        <p:spPr>
          <a:xfrm>
            <a:off x="2920754" y="0"/>
            <a:ext cx="4714357" cy="1257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Cum </a:t>
            </a:r>
            <a:r>
              <a:rPr kumimoji="0" lang="en-US" sz="32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aloc</a:t>
            </a:r>
            <a:r>
              <a:rPr kumimoji="0" lang="ro-RO" sz="32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ăm</a:t>
            </a:r>
            <a:r>
              <a:rPr kumimoji="0" lang="ro-RO"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 fondurile</a:t>
            </a: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a:t>
            </a:r>
          </a:p>
        </p:txBody>
      </p:sp>
      <p:sp>
        <p:nvSpPr>
          <p:cNvPr id="11" name="TextBox 10">
            <a:extLst>
              <a:ext uri="{FF2B5EF4-FFF2-40B4-BE49-F238E27FC236}">
                <a16:creationId xmlns:a16="http://schemas.microsoft.com/office/drawing/2014/main" id="{3FE4DD00-727D-7F64-6959-1A4C2B6D6BEC}"/>
              </a:ext>
            </a:extLst>
          </p:cNvPr>
          <p:cNvSpPr txBox="1"/>
          <p:nvPr/>
        </p:nvSpPr>
        <p:spPr>
          <a:xfrm>
            <a:off x="1479697" y="4031923"/>
            <a:ext cx="1778051" cy="584775"/>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err="1">
                <a:ln>
                  <a:noFill/>
                </a:ln>
                <a:solidFill>
                  <a:prstClr val="black"/>
                </a:solidFill>
                <a:effectLst/>
                <a:uLnTx/>
                <a:uFillTx/>
                <a:latin typeface="Calibri" panose="020F0502020204030204"/>
                <a:ea typeface="+mn-ea"/>
                <a:cs typeface="+mn-cs"/>
              </a:rPr>
              <a:t>Municipii</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FA6B6E8-F548-0925-4004-BB33AF132BDF}"/>
              </a:ext>
            </a:extLst>
          </p:cNvPr>
          <p:cNvSpPr txBox="1"/>
          <p:nvPr/>
        </p:nvSpPr>
        <p:spPr>
          <a:xfrm>
            <a:off x="1341167" y="4511152"/>
            <a:ext cx="1923412" cy="646331"/>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Altele</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dec</a:t>
            </a:r>
            <a:r>
              <a:rPr kumimoji="0" lang="ro-RO" sz="1800" b="1" i="0" u="none" strike="noStrike" kern="1200" cap="none" spc="0" normalizeH="0" baseline="0" noProof="0" dirty="0" err="1">
                <a:ln>
                  <a:noFill/>
                </a:ln>
                <a:solidFill>
                  <a:prstClr val="black"/>
                </a:solidFill>
                <a:effectLst/>
                <a:uLnTx/>
                <a:uFillTx/>
                <a:latin typeface="Calibri" panose="020F0502020204030204"/>
                <a:ea typeface="+mn-ea"/>
                <a:cs typeface="+mn-cs"/>
              </a:rPr>
              <a:t>ât</a:t>
            </a: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reședința de județ</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DC6B55CF-0711-5503-FDDB-0BDD2DB4DB7B}"/>
              </a:ext>
            </a:extLst>
          </p:cNvPr>
          <p:cNvSpPr txBox="1"/>
          <p:nvPr/>
        </p:nvSpPr>
        <p:spPr>
          <a:xfrm>
            <a:off x="4108312" y="5441554"/>
            <a:ext cx="1171090"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uLnTx/>
                <a:uFillTx/>
                <a:latin typeface="Calibri" panose="020F0502020204030204"/>
                <a:ea typeface="+mn-ea"/>
                <a:cs typeface="+mn-cs"/>
              </a:rPr>
              <a:t>Orașe</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C7EF614-CD2C-14FB-FAF2-C8A3477DE60A}"/>
              </a:ext>
            </a:extLst>
          </p:cNvPr>
          <p:cNvSpPr txBox="1"/>
          <p:nvPr/>
        </p:nvSpPr>
        <p:spPr>
          <a:xfrm>
            <a:off x="1382235" y="3184544"/>
            <a:ext cx="1871025"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uLnTx/>
                <a:uFillTx/>
                <a:latin typeface="Calibri" panose="020F0502020204030204"/>
                <a:ea typeface="+mn-ea"/>
                <a:cs typeface="+mn-cs"/>
              </a:rPr>
              <a:t>Municipii </a:t>
            </a:r>
          </a:p>
        </p:txBody>
      </p:sp>
      <p:sp>
        <p:nvSpPr>
          <p:cNvPr id="15" name="TextBox 14">
            <a:extLst>
              <a:ext uri="{FF2B5EF4-FFF2-40B4-BE49-F238E27FC236}">
                <a16:creationId xmlns:a16="http://schemas.microsoft.com/office/drawing/2014/main" id="{1CE81F54-8BF7-E545-F781-CF6B0BBFFAF4}"/>
              </a:ext>
            </a:extLst>
          </p:cNvPr>
          <p:cNvSpPr txBox="1"/>
          <p:nvPr/>
        </p:nvSpPr>
        <p:spPr>
          <a:xfrm>
            <a:off x="1432721" y="3717408"/>
            <a:ext cx="192341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reședință de județ</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5B63F2BE-AC42-707C-6390-A1034682BA25}"/>
              </a:ext>
            </a:extLst>
          </p:cNvPr>
          <p:cNvSpPr txBox="1"/>
          <p:nvPr/>
        </p:nvSpPr>
        <p:spPr>
          <a:xfrm>
            <a:off x="10210808" y="3171203"/>
            <a:ext cx="1953377" cy="92333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Apel de strategii cu termen limită de depunere</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FE5F7D0A-6255-6F35-2F8E-4DD38446F8AF}"/>
              </a:ext>
            </a:extLst>
          </p:cNvPr>
          <p:cNvSpPr txBox="1"/>
          <p:nvPr/>
        </p:nvSpPr>
        <p:spPr>
          <a:xfrm>
            <a:off x="3279883" y="2546360"/>
            <a:ext cx="206447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 Abordare DUI NE</a:t>
            </a:r>
            <a:endParaRPr kumimoji="0" lang="en-US" sz="18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CCCA654B-18B2-D5EF-46C2-424681F13091}"/>
              </a:ext>
            </a:extLst>
          </p:cNvPr>
          <p:cNvSpPr txBox="1"/>
          <p:nvPr/>
        </p:nvSpPr>
        <p:spPr>
          <a:xfrm>
            <a:off x="10257272" y="4503174"/>
            <a:ext cx="1778051"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pel </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de strategii de tipul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”primul venit, primul servit”</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B3DD3664-BB6C-5866-1EF0-76130216CEA6}"/>
              </a:ext>
            </a:extLst>
          </p:cNvPr>
          <p:cNvSpPr txBox="1"/>
          <p:nvPr/>
        </p:nvSpPr>
        <p:spPr>
          <a:xfrm rot="19181651">
            <a:off x="8470667" y="5099994"/>
            <a:ext cx="1778051"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t>
            </a:r>
            <a:r>
              <a:rPr kumimoji="0" lang="en-US"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a:t>
            </a:r>
            <a:r>
              <a:rPr kumimoji="0" lang="en-US"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total</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ă </a:t>
            </a:r>
            <a:r>
              <a:rPr kumimoji="0" lang="en-US"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46 </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mil.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a:t>
            </a:r>
            <a:r>
              <a:rPr kumimoji="0" lang="ro-RO"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3" name="TextBox 52">
            <a:extLst>
              <a:ext uri="{FF2B5EF4-FFF2-40B4-BE49-F238E27FC236}">
                <a16:creationId xmlns:a16="http://schemas.microsoft.com/office/drawing/2014/main" id="{C6CEF8F9-C365-A31C-D794-6E82FEF92C6F}"/>
              </a:ext>
            </a:extLst>
          </p:cNvPr>
          <p:cNvSpPr txBox="1"/>
          <p:nvPr/>
        </p:nvSpPr>
        <p:spPr>
          <a:xfrm>
            <a:off x="4316826" y="2818735"/>
            <a:ext cx="42511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P2</a:t>
            </a:r>
          </a:p>
        </p:txBody>
      </p:sp>
      <p:sp>
        <p:nvSpPr>
          <p:cNvPr id="54" name="TextBox 53">
            <a:extLst>
              <a:ext uri="{FF2B5EF4-FFF2-40B4-BE49-F238E27FC236}">
                <a16:creationId xmlns:a16="http://schemas.microsoft.com/office/drawing/2014/main" id="{4550BC8F-A952-777F-60AB-982C31F546BF}"/>
              </a:ext>
            </a:extLst>
          </p:cNvPr>
          <p:cNvSpPr txBox="1"/>
          <p:nvPr/>
        </p:nvSpPr>
        <p:spPr>
          <a:xfrm>
            <a:off x="5206711" y="2801871"/>
            <a:ext cx="42511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P3</a:t>
            </a:r>
          </a:p>
        </p:txBody>
      </p:sp>
      <p:sp>
        <p:nvSpPr>
          <p:cNvPr id="55" name="TextBox 54">
            <a:extLst>
              <a:ext uri="{FF2B5EF4-FFF2-40B4-BE49-F238E27FC236}">
                <a16:creationId xmlns:a16="http://schemas.microsoft.com/office/drawing/2014/main" id="{8CF72D5E-4660-C988-3EE1-0A7735EC521C}"/>
              </a:ext>
            </a:extLst>
          </p:cNvPr>
          <p:cNvSpPr txBox="1"/>
          <p:nvPr/>
        </p:nvSpPr>
        <p:spPr>
          <a:xfrm>
            <a:off x="6167829" y="2796914"/>
            <a:ext cx="42511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P4</a:t>
            </a:r>
          </a:p>
        </p:txBody>
      </p:sp>
      <p:sp>
        <p:nvSpPr>
          <p:cNvPr id="39" name="Rectangle 38">
            <a:extLst>
              <a:ext uri="{FF2B5EF4-FFF2-40B4-BE49-F238E27FC236}">
                <a16:creationId xmlns:a16="http://schemas.microsoft.com/office/drawing/2014/main" id="{53F3224F-ED19-CCDE-E166-420ED0FC396E}"/>
              </a:ext>
            </a:extLst>
          </p:cNvPr>
          <p:cNvSpPr/>
          <p:nvPr/>
        </p:nvSpPr>
        <p:spPr>
          <a:xfrm>
            <a:off x="3750606" y="3137588"/>
            <a:ext cx="4199425" cy="221739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B1356F6E-D2DB-4581-B640-94F5580FA025}"/>
              </a:ext>
            </a:extLst>
          </p:cNvPr>
          <p:cNvSpPr txBox="1"/>
          <p:nvPr/>
        </p:nvSpPr>
        <p:spPr>
          <a:xfrm>
            <a:off x="7235554" y="2776558"/>
            <a:ext cx="42511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P6</a:t>
            </a:r>
          </a:p>
        </p:txBody>
      </p:sp>
      <p:sp>
        <p:nvSpPr>
          <p:cNvPr id="57" name="TextBox 56">
            <a:extLst>
              <a:ext uri="{FF2B5EF4-FFF2-40B4-BE49-F238E27FC236}">
                <a16:creationId xmlns:a16="http://schemas.microsoft.com/office/drawing/2014/main" id="{10DC4012-B133-8B24-E3D2-0F32CE145E19}"/>
              </a:ext>
            </a:extLst>
          </p:cNvPr>
          <p:cNvSpPr txBox="1"/>
          <p:nvPr/>
        </p:nvSpPr>
        <p:spPr>
          <a:xfrm>
            <a:off x="8830202" y="2776558"/>
            <a:ext cx="42511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P7</a:t>
            </a:r>
          </a:p>
        </p:txBody>
      </p:sp>
      <p:sp>
        <p:nvSpPr>
          <p:cNvPr id="58" name="TextBox 57">
            <a:extLst>
              <a:ext uri="{FF2B5EF4-FFF2-40B4-BE49-F238E27FC236}">
                <a16:creationId xmlns:a16="http://schemas.microsoft.com/office/drawing/2014/main" id="{7BAEB82D-624D-A17C-E137-80AC902AAB0D}"/>
              </a:ext>
            </a:extLst>
          </p:cNvPr>
          <p:cNvSpPr txBox="1"/>
          <p:nvPr/>
        </p:nvSpPr>
        <p:spPr>
          <a:xfrm>
            <a:off x="6020301" y="5532413"/>
            <a:ext cx="1937617"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Max</a:t>
            </a:r>
            <a:r>
              <a:rPr kumimoji="0" lang="en-US"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en-US"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5</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mil.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total </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9" name="TextBox 58">
            <a:extLst>
              <a:ext uri="{FF2B5EF4-FFF2-40B4-BE49-F238E27FC236}">
                <a16:creationId xmlns:a16="http://schemas.microsoft.com/office/drawing/2014/main" id="{6BC8524E-FB27-52E1-D0D2-F71088F695BB}"/>
              </a:ext>
            </a:extLst>
          </p:cNvPr>
          <p:cNvSpPr txBox="1"/>
          <p:nvPr/>
        </p:nvSpPr>
        <p:spPr>
          <a:xfrm rot="19181651">
            <a:off x="7828491" y="4805580"/>
            <a:ext cx="2527554"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Max</a:t>
            </a:r>
            <a:r>
              <a:rPr kumimoji="0" lang="en-US"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7 mil.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per </a:t>
            </a:r>
            <a:r>
              <a:rPr kumimoji="0" lang="en-US"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mn-cs"/>
              </a:rPr>
              <a:t>proiect</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63" name="Straight Connector 62">
            <a:extLst>
              <a:ext uri="{FF2B5EF4-FFF2-40B4-BE49-F238E27FC236}">
                <a16:creationId xmlns:a16="http://schemas.microsoft.com/office/drawing/2014/main" id="{9BB3184B-0DF4-B450-4925-A9892C52A4ED}"/>
              </a:ext>
            </a:extLst>
          </p:cNvPr>
          <p:cNvCxnSpPr>
            <a:cxnSpLocks/>
          </p:cNvCxnSpPr>
          <p:nvPr/>
        </p:nvCxnSpPr>
        <p:spPr>
          <a:xfrm>
            <a:off x="1260629" y="5283726"/>
            <a:ext cx="6806005" cy="79554"/>
          </a:xfrm>
          <a:prstGeom prst="line">
            <a:avLst/>
          </a:prstGeom>
        </p:spPr>
        <p:style>
          <a:lnRef idx="1">
            <a:schemeClr val="accent1"/>
          </a:lnRef>
          <a:fillRef idx="0">
            <a:schemeClr val="accent1"/>
          </a:fillRef>
          <a:effectRef idx="0">
            <a:schemeClr val="accent1"/>
          </a:effectRef>
          <a:fontRef idx="minor">
            <a:schemeClr val="tx1"/>
          </a:fontRef>
        </p:style>
      </p:cxnSp>
      <p:pic>
        <p:nvPicPr>
          <p:cNvPr id="70" name="Picture 6">
            <a:extLst>
              <a:ext uri="{FF2B5EF4-FFF2-40B4-BE49-F238E27FC236}">
                <a16:creationId xmlns:a16="http://schemas.microsoft.com/office/drawing/2014/main" id="{C0DA943F-246C-C33D-8269-85B507F2F7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9262" y="6026329"/>
            <a:ext cx="1676524" cy="77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hart 5">
            <a:extLst>
              <a:ext uri="{FF2B5EF4-FFF2-40B4-BE49-F238E27FC236}">
                <a16:creationId xmlns:a16="http://schemas.microsoft.com/office/drawing/2014/main" id="{FA83EE8C-BFFA-F608-B481-93A22B074BD4}"/>
              </a:ext>
            </a:extLst>
          </p:cNvPr>
          <p:cNvGraphicFramePr/>
          <p:nvPr/>
        </p:nvGraphicFramePr>
        <p:xfrm>
          <a:off x="1886367" y="909431"/>
          <a:ext cx="8589208" cy="1415033"/>
        </p:xfrm>
        <a:graphic>
          <a:graphicData uri="http://schemas.openxmlformats.org/drawingml/2006/chart">
            <c:chart xmlns:c="http://schemas.openxmlformats.org/drawingml/2006/chart" xmlns:r="http://schemas.openxmlformats.org/officeDocument/2006/relationships" r:id="rId3"/>
          </a:graphicData>
        </a:graphic>
      </p:graphicFrame>
      <p:cxnSp>
        <p:nvCxnSpPr>
          <p:cNvPr id="36" name="Straight Connector 35">
            <a:extLst>
              <a:ext uri="{FF2B5EF4-FFF2-40B4-BE49-F238E27FC236}">
                <a16:creationId xmlns:a16="http://schemas.microsoft.com/office/drawing/2014/main" id="{79FAF3EC-6F64-6B4D-B9AC-FAEC983AB860}"/>
              </a:ext>
            </a:extLst>
          </p:cNvPr>
          <p:cNvCxnSpPr>
            <a:cxnSpLocks/>
          </p:cNvCxnSpPr>
          <p:nvPr/>
        </p:nvCxnSpPr>
        <p:spPr>
          <a:xfrm>
            <a:off x="1349406" y="3150942"/>
            <a:ext cx="10685917"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9063A92-C9F7-4C13-2254-1AD8EE3A8223}"/>
              </a:ext>
            </a:extLst>
          </p:cNvPr>
          <p:cNvSpPr txBox="1"/>
          <p:nvPr/>
        </p:nvSpPr>
        <p:spPr>
          <a:xfrm rot="19342260">
            <a:off x="4103459" y="3552684"/>
            <a:ext cx="141038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predefinită</a:t>
            </a:r>
            <a:endPar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787411B2-56A6-EED3-3184-9DFE375F7AC3}"/>
              </a:ext>
            </a:extLst>
          </p:cNvPr>
          <p:cNvSpPr txBox="1"/>
          <p:nvPr/>
        </p:nvSpPr>
        <p:spPr>
          <a:xfrm rot="19342260">
            <a:off x="4651587" y="4166425"/>
            <a:ext cx="811441"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35%</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AB4124DF-728F-29F4-3B48-49C56A5A0B50}"/>
              </a:ext>
            </a:extLst>
          </p:cNvPr>
          <p:cNvSpPr txBox="1"/>
          <p:nvPr/>
        </p:nvSpPr>
        <p:spPr>
          <a:xfrm rot="19342260">
            <a:off x="5148285" y="4603218"/>
            <a:ext cx="811441"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65%</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2A2B43E4-3677-2AC4-3370-B3DE14335650}"/>
              </a:ext>
            </a:extLst>
          </p:cNvPr>
          <p:cNvSpPr txBox="1"/>
          <p:nvPr/>
        </p:nvSpPr>
        <p:spPr>
          <a:xfrm rot="19342260">
            <a:off x="4212730" y="3472905"/>
            <a:ext cx="2646867"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fixă pentru toate mun.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C0D625CF-8BB8-8DDC-1105-263139DE1E2E}"/>
              </a:ext>
            </a:extLst>
          </p:cNvPr>
          <p:cNvSpPr txBox="1"/>
          <p:nvPr/>
        </p:nvSpPr>
        <p:spPr>
          <a:xfrm rot="19342260">
            <a:off x="5397771" y="3539020"/>
            <a:ext cx="241563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dedicată, direct proporțională cu populația după domiciliu în 2020</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96558A3-CC99-80FE-2C36-7468FB8F63A3}"/>
              </a:ext>
            </a:extLst>
          </p:cNvPr>
          <p:cNvSpPr txBox="1"/>
          <p:nvPr/>
        </p:nvSpPr>
        <p:spPr>
          <a:xfrm>
            <a:off x="9346845" y="1279268"/>
            <a:ext cx="9587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200" b="1"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rPr>
              <a:t>Cf. pop. domiciliată</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200" b="1"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rPr>
              <a:t>2020</a:t>
            </a:r>
            <a:endParaRPr kumimoji="0" lang="en-US" sz="1200" b="1"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8CFEA09-754F-7324-4204-E870E87CCB6B}"/>
              </a:ext>
            </a:extLst>
          </p:cNvPr>
          <p:cNvSpPr txBox="1"/>
          <p:nvPr/>
        </p:nvSpPr>
        <p:spPr>
          <a:xfrm>
            <a:off x="6221892" y="1333779"/>
            <a:ext cx="636713"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452,6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mil. €</a:t>
            </a:r>
          </a:p>
        </p:txBody>
      </p:sp>
      <p:sp>
        <p:nvSpPr>
          <p:cNvPr id="7" name="TextBox 6">
            <a:extLst>
              <a:ext uri="{FF2B5EF4-FFF2-40B4-BE49-F238E27FC236}">
                <a16:creationId xmlns:a16="http://schemas.microsoft.com/office/drawing/2014/main" id="{600E40A4-B47F-C622-9A69-97D10147D4E1}"/>
              </a:ext>
            </a:extLst>
          </p:cNvPr>
          <p:cNvSpPr txBox="1"/>
          <p:nvPr/>
        </p:nvSpPr>
        <p:spPr>
          <a:xfrm>
            <a:off x="7957919" y="1333779"/>
            <a:ext cx="636713"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180,8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mil. €</a:t>
            </a:r>
          </a:p>
        </p:txBody>
      </p:sp>
      <p:sp>
        <p:nvSpPr>
          <p:cNvPr id="8" name="TextBox 7">
            <a:extLst>
              <a:ext uri="{FF2B5EF4-FFF2-40B4-BE49-F238E27FC236}">
                <a16:creationId xmlns:a16="http://schemas.microsoft.com/office/drawing/2014/main" id="{9EA01FA6-65AC-ABFA-40C8-13B6ADA3E506}"/>
              </a:ext>
            </a:extLst>
          </p:cNvPr>
          <p:cNvSpPr txBox="1"/>
          <p:nvPr/>
        </p:nvSpPr>
        <p:spPr>
          <a:xfrm>
            <a:off x="8633132" y="1333779"/>
            <a:ext cx="636713"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140,3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mil. €</a:t>
            </a:r>
          </a:p>
        </p:txBody>
      </p:sp>
      <p:cxnSp>
        <p:nvCxnSpPr>
          <p:cNvPr id="17" name="Straight Connector 16">
            <a:extLst>
              <a:ext uri="{FF2B5EF4-FFF2-40B4-BE49-F238E27FC236}">
                <a16:creationId xmlns:a16="http://schemas.microsoft.com/office/drawing/2014/main" id="{D778DAE2-0B71-5453-6591-7C9D7C431407}"/>
              </a:ext>
            </a:extLst>
          </p:cNvPr>
          <p:cNvCxnSpPr>
            <a:cxnSpLocks/>
          </p:cNvCxnSpPr>
          <p:nvPr/>
        </p:nvCxnSpPr>
        <p:spPr>
          <a:xfrm>
            <a:off x="3879445" y="2909169"/>
            <a:ext cx="8605" cy="321634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B8D05C3-4678-D49F-6D9F-EAE513497CA4}"/>
              </a:ext>
            </a:extLst>
          </p:cNvPr>
          <p:cNvCxnSpPr>
            <a:cxnSpLocks/>
          </p:cNvCxnSpPr>
          <p:nvPr/>
        </p:nvCxnSpPr>
        <p:spPr>
          <a:xfrm>
            <a:off x="10236669" y="2854663"/>
            <a:ext cx="8605" cy="3216346"/>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ACFBA0B-4C6C-DC66-9CA2-5898E2DBB72E}"/>
              </a:ext>
            </a:extLst>
          </p:cNvPr>
          <p:cNvSpPr txBox="1"/>
          <p:nvPr/>
        </p:nvSpPr>
        <p:spPr>
          <a:xfrm>
            <a:off x="10729007" y="2761355"/>
            <a:ext cx="93968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rPr>
              <a:t>Tip apel</a:t>
            </a:r>
            <a:endParaRPr kumimoji="0" lang="en-US"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Tree>
    <p:extLst>
      <p:ext uri="{BB962C8B-B14F-4D97-AF65-F5344CB8AC3E}">
        <p14:creationId xmlns:p14="http://schemas.microsoft.com/office/powerpoint/2010/main" val="3932257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22D3447-683D-6510-5000-7DE8F3337896}"/>
              </a:ext>
            </a:extLst>
          </p:cNvPr>
          <p:cNvSpPr txBox="1">
            <a:spLocks/>
          </p:cNvSpPr>
          <p:nvPr/>
        </p:nvSpPr>
        <p:spPr>
          <a:xfrm>
            <a:off x="2920754" y="0"/>
            <a:ext cx="4714357" cy="1257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 </a:t>
            </a: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Cum </a:t>
            </a:r>
            <a:r>
              <a:rPr kumimoji="0" lang="en-US" sz="32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aloc</a:t>
            </a:r>
            <a:r>
              <a:rPr kumimoji="0" lang="ro-RO" sz="3200" b="1" i="0" u="none" strike="noStrike" kern="1200" cap="none" spc="0" normalizeH="0" baseline="0" noProof="0" dirty="0" err="1">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ăm</a:t>
            </a:r>
            <a:r>
              <a:rPr kumimoji="0" lang="ro-RO"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 fondurile</a:t>
            </a:r>
            <a:r>
              <a:rPr kumimoji="0" 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j-ea"/>
                <a:cs typeface="Arial" panose="020B0604020202020204" pitchFamily="34" charset="0"/>
              </a:rPr>
              <a:t>?</a:t>
            </a:r>
          </a:p>
        </p:txBody>
      </p:sp>
      <p:sp>
        <p:nvSpPr>
          <p:cNvPr id="24" name="TextBox 23">
            <a:extLst>
              <a:ext uri="{FF2B5EF4-FFF2-40B4-BE49-F238E27FC236}">
                <a16:creationId xmlns:a16="http://schemas.microsoft.com/office/drawing/2014/main" id="{5B63F2BE-AC42-707C-6390-A1034682BA25}"/>
              </a:ext>
            </a:extLst>
          </p:cNvPr>
          <p:cNvSpPr txBox="1"/>
          <p:nvPr/>
        </p:nvSpPr>
        <p:spPr>
          <a:xfrm>
            <a:off x="9115304" y="2594319"/>
            <a:ext cx="1953377"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peluri</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de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proiecte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lansate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distinct</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pe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fiecare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prioritate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in parte</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FE5F7D0A-6255-6F35-2F8E-4DD38446F8AF}"/>
              </a:ext>
            </a:extLst>
          </p:cNvPr>
          <p:cNvSpPr txBox="1"/>
          <p:nvPr/>
        </p:nvSpPr>
        <p:spPr>
          <a:xfrm>
            <a:off x="3110504" y="1139070"/>
            <a:ext cx="412427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8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B. Abordare Non-DUI NE</a:t>
            </a:r>
            <a:r>
              <a:rPr kumimoji="0" lang="en-US" sz="18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ro-RO" sz="18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P2, P3, P4, P6</a:t>
            </a:r>
            <a:r>
              <a:rPr kumimoji="0" lang="en-US" sz="18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t>
            </a:r>
            <a:endParaRPr kumimoji="0" lang="en-US" sz="18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4E3F3389-19B3-1958-C51B-E5681C4251FC}"/>
              </a:ext>
            </a:extLst>
          </p:cNvPr>
          <p:cNvSpPr txBox="1"/>
          <p:nvPr/>
        </p:nvSpPr>
        <p:spPr>
          <a:xfrm>
            <a:off x="6540935" y="4296026"/>
            <a:ext cx="3131672"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peluri</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ro-RO"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de proiecte de tipul "primul venit, primul servit„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lansate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distinct</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pe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fiecare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a:t>
            </a:r>
            <a:r>
              <a:rPr kumimoji="0" lang="it-IT" sz="1800" b="1" i="0" u="none"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prioritate</a:t>
            </a:r>
            <a:r>
              <a:rPr kumimoji="0" lang="it-IT" sz="1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 in parte</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6" name="Picture 6">
            <a:extLst>
              <a:ext uri="{FF2B5EF4-FFF2-40B4-BE49-F238E27FC236}">
                <a16:creationId xmlns:a16="http://schemas.microsoft.com/office/drawing/2014/main" id="{29C20AF1-EB8E-6682-EE22-3E81C5B4EA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9262" y="6026329"/>
            <a:ext cx="1676524" cy="77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64FAC696-8E7F-B662-217B-F2A7E25E776D}"/>
              </a:ext>
            </a:extLst>
          </p:cNvPr>
          <p:cNvSpPr txBox="1"/>
          <p:nvPr/>
        </p:nvSpPr>
        <p:spPr>
          <a:xfrm>
            <a:off x="3405347" y="2589311"/>
            <a:ext cx="1778051" cy="584775"/>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err="1">
                <a:ln>
                  <a:noFill/>
                </a:ln>
                <a:solidFill>
                  <a:prstClr val="black"/>
                </a:solidFill>
                <a:effectLst/>
                <a:uLnTx/>
                <a:uFillTx/>
                <a:latin typeface="Calibri" panose="020F0502020204030204"/>
                <a:ea typeface="+mn-ea"/>
                <a:cs typeface="+mn-cs"/>
              </a:rPr>
              <a:t>Municipii</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9D6C6126-9F02-3F8D-5862-73298968DBDD}"/>
              </a:ext>
            </a:extLst>
          </p:cNvPr>
          <p:cNvSpPr txBox="1"/>
          <p:nvPr/>
        </p:nvSpPr>
        <p:spPr>
          <a:xfrm>
            <a:off x="3332666" y="3050067"/>
            <a:ext cx="1923412" cy="646331"/>
          </a:xfrm>
          <a:prstGeom prst="rect">
            <a:avLst/>
          </a:prstGeom>
          <a:noFill/>
        </p:spPr>
        <p:txBody>
          <a:bodyPr wrap="non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Altele</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dec</a:t>
            </a:r>
            <a:r>
              <a:rPr kumimoji="0" lang="ro-RO" sz="1800" b="1" i="0" u="none" strike="noStrike" kern="1200" cap="none" spc="0" normalizeH="0" baseline="0" noProof="0" dirty="0" err="1">
                <a:ln>
                  <a:noFill/>
                </a:ln>
                <a:solidFill>
                  <a:prstClr val="black"/>
                </a:solidFill>
                <a:effectLst/>
                <a:uLnTx/>
                <a:uFillTx/>
                <a:latin typeface="Calibri" panose="020F0502020204030204"/>
                <a:ea typeface="+mn-ea"/>
                <a:cs typeface="+mn-cs"/>
              </a:rPr>
              <a:t>ât</a:t>
            </a: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ro-RO" sz="1800" b="1" i="0" u="none" strike="noStrike" kern="1200" cap="none" spc="0" normalizeH="0" baseline="0" noProof="0" dirty="0">
                <a:ln>
                  <a:noFill/>
                </a:ln>
                <a:solidFill>
                  <a:prstClr val="black"/>
                </a:solidFill>
                <a:effectLst/>
                <a:uLnTx/>
                <a:uFillTx/>
                <a:latin typeface="Calibri" panose="020F0502020204030204"/>
                <a:ea typeface="+mn-ea"/>
                <a:cs typeface="+mn-cs"/>
              </a:rPr>
              <a:t>reședința de județ</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49E23C3-7BF1-4227-2D06-1D3827C3AF33}"/>
              </a:ext>
            </a:extLst>
          </p:cNvPr>
          <p:cNvSpPr txBox="1"/>
          <p:nvPr/>
        </p:nvSpPr>
        <p:spPr>
          <a:xfrm>
            <a:off x="3708414" y="4634513"/>
            <a:ext cx="1171090"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3200" b="1" i="0" u="none" strike="noStrike" kern="1200" cap="none" spc="0" normalizeH="0" baseline="0" noProof="0" dirty="0">
                <a:ln>
                  <a:noFill/>
                </a:ln>
                <a:solidFill>
                  <a:prstClr val="black"/>
                </a:solidFill>
                <a:effectLst/>
                <a:uLnTx/>
                <a:uFillTx/>
                <a:latin typeface="Calibri" panose="020F0502020204030204"/>
                <a:ea typeface="+mn-ea"/>
                <a:cs typeface="+mn-cs"/>
              </a:rPr>
              <a:t>Orașe</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7" name="Straight Connector 36">
            <a:extLst>
              <a:ext uri="{FF2B5EF4-FFF2-40B4-BE49-F238E27FC236}">
                <a16:creationId xmlns:a16="http://schemas.microsoft.com/office/drawing/2014/main" id="{B94A8DCD-68A2-14CD-EF10-8215A1B8B639}"/>
              </a:ext>
            </a:extLst>
          </p:cNvPr>
          <p:cNvCxnSpPr>
            <a:cxnSpLocks/>
          </p:cNvCxnSpPr>
          <p:nvPr/>
        </p:nvCxnSpPr>
        <p:spPr>
          <a:xfrm>
            <a:off x="3252384" y="3991168"/>
            <a:ext cx="8383041"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EA27358C-1B0A-2CA9-1B2C-E7441FE2ACA4}"/>
              </a:ext>
            </a:extLst>
          </p:cNvPr>
          <p:cNvSpPr txBox="1"/>
          <p:nvPr/>
        </p:nvSpPr>
        <p:spPr>
          <a:xfrm>
            <a:off x="5467946" y="2268275"/>
            <a:ext cx="141038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predefinită</a:t>
            </a:r>
            <a:endPar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9B9DA29D-8507-6958-A42E-2EE94958D7A6}"/>
              </a:ext>
            </a:extLst>
          </p:cNvPr>
          <p:cNvSpPr txBox="1"/>
          <p:nvPr/>
        </p:nvSpPr>
        <p:spPr>
          <a:xfrm>
            <a:off x="5514242" y="2658922"/>
            <a:ext cx="811441"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35%</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45A9A9C1-D26F-EBEF-1027-4A2CB669A7E1}"/>
              </a:ext>
            </a:extLst>
          </p:cNvPr>
          <p:cNvSpPr txBox="1"/>
          <p:nvPr/>
        </p:nvSpPr>
        <p:spPr>
          <a:xfrm>
            <a:off x="5514242" y="3165661"/>
            <a:ext cx="811441"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28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65%</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TextBox 41">
            <a:extLst>
              <a:ext uri="{FF2B5EF4-FFF2-40B4-BE49-F238E27FC236}">
                <a16:creationId xmlns:a16="http://schemas.microsoft.com/office/drawing/2014/main" id="{C8081F94-DE72-F171-B460-9E32C8221F28}"/>
              </a:ext>
            </a:extLst>
          </p:cNvPr>
          <p:cNvSpPr txBox="1"/>
          <p:nvPr/>
        </p:nvSpPr>
        <p:spPr>
          <a:xfrm>
            <a:off x="6441504" y="2782033"/>
            <a:ext cx="2646867"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fixă pentru toate mun.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3" name="TextBox 42">
            <a:extLst>
              <a:ext uri="{FF2B5EF4-FFF2-40B4-BE49-F238E27FC236}">
                <a16:creationId xmlns:a16="http://schemas.microsoft.com/office/drawing/2014/main" id="{E30D2339-45F8-4D9D-33C1-E48A08BA8133}"/>
              </a:ext>
            </a:extLst>
          </p:cNvPr>
          <p:cNvSpPr txBox="1"/>
          <p:nvPr/>
        </p:nvSpPr>
        <p:spPr>
          <a:xfrm>
            <a:off x="6441504" y="3157682"/>
            <a:ext cx="241563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ro-RO"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rPr>
              <a:t>Alocare dedicată, direct proporțională cu populația după domiciliu în 2020</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380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43BCA-460F-6DD5-1903-4403D021517A}"/>
              </a:ext>
            </a:extLst>
          </p:cNvPr>
          <p:cNvSpPr>
            <a:spLocks noGrp="1"/>
          </p:cNvSpPr>
          <p:nvPr>
            <p:ph type="title"/>
          </p:nvPr>
        </p:nvSpPr>
        <p:spPr>
          <a:xfrm>
            <a:off x="617414" y="853701"/>
            <a:ext cx="11142785" cy="478532"/>
          </a:xfrm>
        </p:spPr>
        <p:txBody>
          <a:bodyPr>
            <a:normAutofit fontScale="90000"/>
          </a:bodyPr>
          <a:lstStyle/>
          <a:p>
            <a:r>
              <a:rPr lang="en-GB" sz="2200" b="1" dirty="0" err="1"/>
              <a:t>Etapele</a:t>
            </a:r>
            <a:r>
              <a:rPr lang="en-GB" sz="2200" b="1" dirty="0"/>
              <a:t> </a:t>
            </a:r>
            <a:r>
              <a:rPr lang="en-GB" sz="2200" b="1" dirty="0" err="1"/>
              <a:t>procesului</a:t>
            </a:r>
            <a:r>
              <a:rPr lang="en-GB" sz="2200" b="1" dirty="0"/>
              <a:t> de </a:t>
            </a:r>
            <a:r>
              <a:rPr lang="en-GB" sz="2200" b="1" dirty="0" err="1"/>
              <a:t>evaluare</a:t>
            </a:r>
            <a:r>
              <a:rPr lang="en-GB" sz="2200" b="1" dirty="0"/>
              <a:t>, </a:t>
            </a:r>
            <a:r>
              <a:rPr lang="en-GB" sz="2200" b="1" dirty="0" err="1"/>
              <a:t>selectie</a:t>
            </a:r>
            <a:r>
              <a:rPr lang="en-GB" sz="2200" b="1" dirty="0"/>
              <a:t> </a:t>
            </a:r>
            <a:r>
              <a:rPr lang="en-GB" sz="2200" b="1" dirty="0" err="1"/>
              <a:t>si</a:t>
            </a:r>
            <a:r>
              <a:rPr lang="en-GB" sz="2200" b="1" dirty="0"/>
              <a:t> </a:t>
            </a:r>
            <a:r>
              <a:rPr lang="en-GB" sz="2200" b="1" dirty="0" err="1"/>
              <a:t>contractare</a:t>
            </a:r>
            <a:br>
              <a:rPr lang="en-GB" b="1" dirty="0"/>
            </a:br>
            <a:endParaRPr lang="en-GB" b="1" dirty="0"/>
          </a:p>
        </p:txBody>
      </p:sp>
      <p:sp>
        <p:nvSpPr>
          <p:cNvPr id="3" name="Content Placeholder 2">
            <a:extLst>
              <a:ext uri="{FF2B5EF4-FFF2-40B4-BE49-F238E27FC236}">
                <a16:creationId xmlns:a16="http://schemas.microsoft.com/office/drawing/2014/main" id="{E75C742C-E88A-1EAA-FD50-4F662E96B402}"/>
              </a:ext>
            </a:extLst>
          </p:cNvPr>
          <p:cNvSpPr>
            <a:spLocks noGrp="1"/>
          </p:cNvSpPr>
          <p:nvPr>
            <p:ph idx="1"/>
          </p:nvPr>
        </p:nvSpPr>
        <p:spPr>
          <a:xfrm>
            <a:off x="744397" y="2463937"/>
            <a:ext cx="2835824" cy="2679564"/>
          </a:xfrm>
        </p:spPr>
        <p:txBody>
          <a:bodyPr>
            <a:normAutofit/>
          </a:bodyPr>
          <a:lstStyle/>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complet digitalizata</a:t>
            </a:r>
            <a:r>
              <a:rPr kumimoji="0" lang="en-GB"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t>
            </a: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realizata in mod automat prin sistemul informatic </a:t>
            </a: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Carlito"/>
                <a:cs typeface="Carlito"/>
              </a:rPr>
              <a:t>MySMIS2021/SMIS2021+</a:t>
            </a:r>
            <a:r>
              <a:rPr kumimoji="0" lang="en-GB" sz="1100" b="0" i="0" u="none" strike="noStrike" kern="1200" cap="none" spc="0" normalizeH="0" baseline="0" noProof="0" dirty="0">
                <a:ln>
                  <a:noFill/>
                </a:ln>
                <a:solidFill>
                  <a:prstClr val="black"/>
                </a:solidFill>
                <a:effectLst/>
                <a:uLnTx/>
                <a:uFillTx/>
                <a:latin typeface="Trebuchet MS" panose="020B0603020202020204" pitchFamily="34" charset="0"/>
                <a:ea typeface="Carlito"/>
                <a:cs typeface="Times New Roman" panose="02020603050405020304" pitchFamily="18" charset="0"/>
              </a:rPr>
              <a:t>;</a:t>
            </a: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endParaRPr kumimoji="0" lang="en-GB"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GB"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s</a:t>
            </a: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e </a:t>
            </a: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Carlito"/>
                <a:cs typeface="Carlito"/>
              </a:rPr>
              <a:t>va urmări, în principal, existența</a:t>
            </a:r>
            <a:r>
              <a:rPr kumimoji="0" lang="ro-RO"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declaratiei unice si a documentelor obligatoriu de anexat la cererea de finantare</a:t>
            </a:r>
            <a:r>
              <a:rPr kumimoji="0" lang="en-GB" sz="11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t>
            </a:r>
            <a:endParaRPr kumimoji="0" lang="en-US" sz="1100" b="0" i="0" u="none" strike="noStrike" kern="1200" cap="none" spc="0" normalizeH="0" baseline="0" noProof="0" dirty="0">
              <a:ln>
                <a:noFill/>
              </a:ln>
              <a:solidFill>
                <a:prstClr val="black">
                  <a:lumMod val="75000"/>
                  <a:lumOff val="25000"/>
                </a:prstClr>
              </a:solidFill>
              <a:effectLst/>
              <a:uLnTx/>
              <a:uFillTx/>
              <a:latin typeface="Montserrat" pitchFamily="2" charset="77"/>
              <a:ea typeface="+mn-ea"/>
              <a:cs typeface="Arial" pitchFamily="34" charset="0"/>
            </a:endParaRPr>
          </a:p>
          <a:p>
            <a:endParaRPr lang="en-GB" dirty="0"/>
          </a:p>
        </p:txBody>
      </p:sp>
      <p:sp>
        <p:nvSpPr>
          <p:cNvPr id="4" name="Text Placeholder 3">
            <a:extLst>
              <a:ext uri="{FF2B5EF4-FFF2-40B4-BE49-F238E27FC236}">
                <a16:creationId xmlns:a16="http://schemas.microsoft.com/office/drawing/2014/main" id="{E6C0AA89-B01B-C519-BF2C-14F13A8CF0BB}"/>
              </a:ext>
            </a:extLst>
          </p:cNvPr>
          <p:cNvSpPr>
            <a:spLocks noGrp="1"/>
          </p:cNvSpPr>
          <p:nvPr>
            <p:ph type="body" sz="quarter" idx="12"/>
          </p:nvPr>
        </p:nvSpPr>
        <p:spPr>
          <a:xfrm>
            <a:off x="3580221" y="2463935"/>
            <a:ext cx="3875657" cy="3441565"/>
          </a:xfrm>
        </p:spPr>
        <p:txBody>
          <a:bodyPr>
            <a:normAutofit fontScale="32500" lnSpcReduction="20000"/>
          </a:bodyPr>
          <a:lstStyle/>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ro-RO"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partial digitalizata (minim 50% din criteriile sau subcriteriile utilizate)</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t>
            </a:r>
            <a:r>
              <a:rPr kumimoji="0" lang="ro-RO"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comisie</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de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evaluare</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pe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baza</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grilei</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anexata</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la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ghidul</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solicitantului</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si</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Grila</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de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analiză</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conformității</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proiectului</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 </a:t>
            </a:r>
            <a:r>
              <a:rPr kumimoji="0" lang="en-GB" sz="3400" b="0" i="0" u="none" strike="noStrike" kern="1200" cap="none" spc="0" normalizeH="0" baseline="0" noProof="0" dirty="0" err="1">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tehnic</a:t>
            </a:r>
            <a:r>
              <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Times New Roman" panose="02020603050405020304" pitchFamily="18" charset="0"/>
                <a:cs typeface="Times New Roman" panose="02020603050405020304" pitchFamily="18" charset="0"/>
              </a:rPr>
              <a:t>;</a:t>
            </a: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pot fi solicitate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clarificari</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cu termen de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răspuns</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de maxim 5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zile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lucrătoare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cu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posibilitatea</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de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prelungire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p</a:t>
            </a:r>
            <a:r>
              <a:rPr kumimoji="0" lang="ro-RO"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ana </a:t>
            </a:r>
            <a:r>
              <a:rPr kumimoji="0" lang="ro-RO" sz="34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Times New Roman" panose="02020603050405020304" pitchFamily="18" charset="0"/>
              </a:rPr>
              <a:t>cel târziu în cea de-a 20-a zi de la data transmiterii primei solicitări de clarificări</a:t>
            </a:r>
            <a:endParaRPr kumimoji="0" lang="en-GB" sz="34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vizita</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la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locul</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de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implementare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proiectului</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a:t>
            </a:r>
          </a:p>
          <a:p>
            <a:pPr algn="just">
              <a:buFont typeface="Wingdings" panose="05000000000000000000" pitchFamily="2" charset="2"/>
              <a:buChar char="v"/>
              <a:defRPr/>
            </a:pP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punctajul</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minim: 60 de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puncte</a:t>
            </a:r>
            <a:endPar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endParaRPr>
          </a:p>
          <a:p>
            <a:pPr marR="0" lvl="0" algn="just"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formulare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contestație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în</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termen de 5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zile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lucrătoare</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solutionarea</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a:t>
            </a:r>
            <a:r>
              <a:rPr kumimoji="0" lang="en-US" sz="3400" b="0" i="0" u="none" strike="noStrike" kern="1200" cap="none" spc="0" normalizeH="0" baseline="0" noProof="0" dirty="0" err="1">
                <a:ln>
                  <a:noFill/>
                </a:ln>
                <a:solidFill>
                  <a:prstClr val="black"/>
                </a:solidFill>
                <a:effectLst/>
                <a:uLnTx/>
                <a:uFillTx/>
                <a:latin typeface="Trebuchet MS" panose="020B0603020202020204" pitchFamily="34" charset="0"/>
                <a:ea typeface="+mn-ea"/>
                <a:cs typeface="Times New Roman" panose="02020603050405020304" pitchFamily="18" charset="0"/>
              </a:rPr>
              <a:t>contestatiei</a:t>
            </a:r>
            <a:r>
              <a:rPr kumimoji="0" lang="en-US"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 - </a:t>
            </a:r>
            <a:r>
              <a:rPr kumimoji="0" lang="ro-RO"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rPr>
              <a:t>în termen de 15 zile lucrătoare </a:t>
            </a:r>
            <a:endParaRPr kumimoji="0" lang="en-GB" sz="3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Times New Roman" panose="02020603050405020304" pitchFamily="18" charset="0"/>
            </a:endParaRPr>
          </a:p>
          <a:p>
            <a:endParaRPr lang="en-GB" dirty="0"/>
          </a:p>
        </p:txBody>
      </p:sp>
      <p:sp>
        <p:nvSpPr>
          <p:cNvPr id="5" name="Text Placeholder 4">
            <a:extLst>
              <a:ext uri="{FF2B5EF4-FFF2-40B4-BE49-F238E27FC236}">
                <a16:creationId xmlns:a16="http://schemas.microsoft.com/office/drawing/2014/main" id="{20C83F0A-E2DC-929D-B079-A2698B6D1914}"/>
              </a:ext>
            </a:extLst>
          </p:cNvPr>
          <p:cNvSpPr>
            <a:spLocks noGrp="1"/>
          </p:cNvSpPr>
          <p:nvPr>
            <p:ph type="body" sz="quarter" idx="13"/>
          </p:nvPr>
        </p:nvSpPr>
        <p:spPr>
          <a:xfrm>
            <a:off x="7455878" y="2336799"/>
            <a:ext cx="4052950" cy="3568701"/>
          </a:xfrm>
        </p:spPr>
        <p:txBody>
          <a:bodyPr>
            <a:normAutofit fontScale="25000" lnSpcReduction="20000"/>
          </a:bodyPr>
          <a:lstStyle/>
          <a:p>
            <a:pPr algn="just">
              <a:buFont typeface="Wingdings" panose="05000000000000000000" pitchFamily="2" charset="2"/>
              <a:buChar char="v"/>
            </a:pPr>
            <a:r>
              <a:rPr lang="ro-RO" sz="4000" b="1" dirty="0">
                <a:solidFill>
                  <a:prstClr val="black"/>
                </a:solidFill>
                <a:latin typeface="Trebuchet MS" panose="020B0603020202020204" pitchFamily="34" charset="0"/>
                <a:cs typeface="Times New Roman" panose="02020603050405020304" pitchFamily="18" charset="0"/>
              </a:rPr>
              <a:t>se demareaza</a:t>
            </a:r>
            <a:r>
              <a:rPr lang="en-GB" sz="4000" b="1" dirty="0">
                <a:solidFill>
                  <a:prstClr val="black"/>
                </a:solidFill>
                <a:latin typeface="Trebuchet MS" panose="020B0603020202020204" pitchFamily="34" charset="0"/>
                <a:cs typeface="Times New Roman" panose="02020603050405020304" pitchFamily="18" charset="0"/>
              </a:rPr>
              <a:t> </a:t>
            </a:r>
            <a:r>
              <a:rPr lang="en-GB" sz="4000" b="1" dirty="0" err="1">
                <a:solidFill>
                  <a:prstClr val="black"/>
                </a:solidFill>
                <a:latin typeface="Trebuchet MS" panose="020B0603020202020204" pitchFamily="34" charset="0"/>
                <a:cs typeface="Times New Roman" panose="02020603050405020304" pitchFamily="18" charset="0"/>
              </a:rPr>
              <a:t>prin</a:t>
            </a:r>
            <a:r>
              <a:rPr lang="en-GB" sz="4000" b="1" dirty="0">
                <a:solidFill>
                  <a:prstClr val="black"/>
                </a:solidFill>
                <a:latin typeface="Trebuchet MS" panose="020B0603020202020204" pitchFamily="34" charset="0"/>
                <a:cs typeface="Times New Roman" panose="02020603050405020304" pitchFamily="18" charset="0"/>
              </a:rPr>
              <a:t> MySMIS2021/SMIS2021+</a:t>
            </a:r>
            <a:r>
              <a:rPr lang="ro-RO" sz="4000" b="1" dirty="0">
                <a:solidFill>
                  <a:prstClr val="black"/>
                </a:solidFill>
                <a:latin typeface="Trebuchet MS" panose="020B0603020202020204" pitchFamily="34" charset="0"/>
                <a:cs typeface="Times New Roman" panose="02020603050405020304" pitchFamily="18" charset="0"/>
              </a:rPr>
              <a:t> pentru proiectele care au obținut minimum 60 de puncte</a:t>
            </a:r>
            <a:r>
              <a:rPr lang="en-GB" sz="4000" b="1" dirty="0">
                <a:solidFill>
                  <a:prstClr val="black"/>
                </a:solidFill>
                <a:latin typeface="Trebuchet MS" panose="020B0603020202020204" pitchFamily="34" charset="0"/>
                <a:cs typeface="Times New Roman" panose="02020603050405020304" pitchFamily="18" charset="0"/>
              </a:rPr>
              <a:t>, </a:t>
            </a:r>
            <a:r>
              <a:rPr lang="ro-RO" sz="4000" b="1" dirty="0">
                <a:solidFill>
                  <a:prstClr val="black"/>
                </a:solidFill>
                <a:latin typeface="Trebuchet MS" panose="020B0603020202020204" pitchFamily="34" charset="0"/>
                <a:cs typeface="Times New Roman" panose="02020603050405020304" pitchFamily="18" charset="0"/>
              </a:rPr>
              <a:t>tinand cont de </a:t>
            </a:r>
            <a:r>
              <a:rPr lang="en-GB" sz="4000" b="1" dirty="0" err="1">
                <a:solidFill>
                  <a:prstClr val="black"/>
                </a:solidFill>
                <a:latin typeface="Trebuchet MS" panose="020B0603020202020204" pitchFamily="34" charset="0"/>
                <a:cs typeface="Times New Roman" panose="02020603050405020304" pitchFamily="18" charset="0"/>
              </a:rPr>
              <a:t>lista</a:t>
            </a:r>
            <a:r>
              <a:rPr lang="en-GB" sz="4000" b="1" dirty="0">
                <a:solidFill>
                  <a:prstClr val="black"/>
                </a:solidFill>
                <a:latin typeface="Trebuchet MS" panose="020B0603020202020204" pitchFamily="34" charset="0"/>
                <a:cs typeface="Times New Roman" panose="02020603050405020304" pitchFamily="18" charset="0"/>
              </a:rPr>
              <a:t> </a:t>
            </a:r>
            <a:r>
              <a:rPr lang="en-GB" sz="4000" b="1" dirty="0" err="1">
                <a:solidFill>
                  <a:prstClr val="black"/>
                </a:solidFill>
                <a:latin typeface="Trebuchet MS" panose="020B0603020202020204" pitchFamily="34" charset="0"/>
                <a:cs typeface="Times New Roman" panose="02020603050405020304" pitchFamily="18" charset="0"/>
              </a:rPr>
              <a:t>proiectelor</a:t>
            </a:r>
            <a:r>
              <a:rPr lang="en-GB" sz="4000" b="1" dirty="0">
                <a:solidFill>
                  <a:prstClr val="black"/>
                </a:solidFill>
                <a:latin typeface="Trebuchet MS" panose="020B0603020202020204" pitchFamily="34" charset="0"/>
                <a:cs typeface="Times New Roman" panose="02020603050405020304" pitchFamily="18" charset="0"/>
              </a:rPr>
              <a:t> </a:t>
            </a:r>
            <a:r>
              <a:rPr lang="ro-RO" sz="4000" b="1" dirty="0">
                <a:solidFill>
                  <a:prstClr val="black"/>
                </a:solidFill>
                <a:latin typeface="Trebuchet MS" panose="020B0603020202020204" pitchFamily="34" charset="0"/>
                <a:cs typeface="Times New Roman" panose="02020603050405020304" pitchFamily="18" charset="0"/>
              </a:rPr>
              <a:t>prioritizate </a:t>
            </a:r>
            <a:r>
              <a:rPr lang="en-GB" sz="4000" b="1" dirty="0">
                <a:solidFill>
                  <a:prstClr val="black"/>
                </a:solidFill>
                <a:latin typeface="Trebuchet MS" panose="020B0603020202020204" pitchFamily="34" charset="0"/>
                <a:cs typeface="Times New Roman" panose="02020603050405020304" pitchFamily="18" charset="0"/>
              </a:rPr>
              <a:t>a </a:t>
            </a:r>
            <a:r>
              <a:rPr lang="en-GB" sz="4000" b="1" dirty="0" err="1">
                <a:solidFill>
                  <a:prstClr val="black"/>
                </a:solidFill>
                <a:latin typeface="Trebuchet MS" panose="020B0603020202020204" pitchFamily="34" charset="0"/>
                <a:cs typeface="Times New Roman" panose="02020603050405020304" pitchFamily="18" charset="0"/>
              </a:rPr>
              <a:t>solicitantului</a:t>
            </a:r>
            <a:r>
              <a:rPr lang="ro-RO" sz="4000" b="1" dirty="0">
                <a:solidFill>
                  <a:prstClr val="black"/>
                </a:solidFill>
                <a:latin typeface="Trebuchet MS" panose="020B0603020202020204" pitchFamily="34" charset="0"/>
                <a:cs typeface="Times New Roman" panose="02020603050405020304" pitchFamily="18" charset="0"/>
              </a:rPr>
              <a:t>, cu incadrarea in alocarea bugetara </a:t>
            </a:r>
            <a:r>
              <a:rPr lang="en-GB" sz="4000" b="1" dirty="0" err="1">
                <a:solidFill>
                  <a:prstClr val="black"/>
                </a:solidFill>
                <a:latin typeface="Trebuchet MS" panose="020B0603020202020204" pitchFamily="34" charset="0"/>
                <a:cs typeface="Times New Roman" panose="02020603050405020304" pitchFamily="18" charset="0"/>
              </a:rPr>
              <a:t>aferenta</a:t>
            </a:r>
            <a:r>
              <a:rPr lang="en-GB" sz="4000" b="1" dirty="0">
                <a:solidFill>
                  <a:prstClr val="black"/>
                </a:solidFill>
                <a:latin typeface="Trebuchet MS" panose="020B0603020202020204" pitchFamily="34" charset="0"/>
                <a:cs typeface="Times New Roman" panose="02020603050405020304" pitchFamily="18" charset="0"/>
              </a:rPr>
              <a:t>;</a:t>
            </a:r>
          </a:p>
          <a:p>
            <a:pPr algn="just">
              <a:buFont typeface="Wingdings" panose="05000000000000000000" pitchFamily="2" charset="2"/>
              <a:buChar char="v"/>
            </a:pPr>
            <a:r>
              <a:rPr lang="ro-RO" sz="4000" b="1" dirty="0">
                <a:solidFill>
                  <a:prstClr val="black"/>
                </a:solidFill>
                <a:latin typeface="Trebuchet MS" panose="020B0603020202020204" pitchFamily="34" charset="0"/>
                <a:cs typeface="Times New Roman" panose="02020603050405020304" pitchFamily="18" charset="0"/>
              </a:rPr>
              <a:t>sub sancțiunea respingerii</a:t>
            </a:r>
            <a:r>
              <a:rPr lang="en-GB" sz="4000" b="1" dirty="0">
                <a:solidFill>
                  <a:prstClr val="black"/>
                </a:solidFill>
                <a:latin typeface="Trebuchet MS" panose="020B0603020202020204" pitchFamily="34" charset="0"/>
                <a:cs typeface="Times New Roman" panose="02020603050405020304" pitchFamily="18" charset="0"/>
              </a:rPr>
              <a:t>, </a:t>
            </a:r>
            <a:r>
              <a:rPr lang="en-GB" sz="4000" b="1" dirty="0" err="1">
                <a:solidFill>
                  <a:srgbClr val="FF0000"/>
                </a:solidFill>
                <a:latin typeface="Trebuchet MS" panose="020B0603020202020204" pitchFamily="34" charset="0"/>
                <a:cs typeface="Times New Roman" panose="02020603050405020304" pitchFamily="18" charset="0"/>
              </a:rPr>
              <a:t>solicitantul</a:t>
            </a:r>
            <a:r>
              <a:rPr lang="en-GB" sz="4000" b="1" dirty="0">
                <a:solidFill>
                  <a:srgbClr val="FF0000"/>
                </a:solidFill>
                <a:latin typeface="Trebuchet MS" panose="020B0603020202020204" pitchFamily="34" charset="0"/>
                <a:cs typeface="Times New Roman" panose="02020603050405020304" pitchFamily="18" charset="0"/>
              </a:rPr>
              <a:t> </a:t>
            </a:r>
            <a:r>
              <a:rPr lang="en-GB" sz="4000" b="1" dirty="0" err="1">
                <a:solidFill>
                  <a:srgbClr val="FF0000"/>
                </a:solidFill>
                <a:latin typeface="Trebuchet MS" panose="020B0603020202020204" pitchFamily="34" charset="0"/>
                <a:cs typeface="Times New Roman" panose="02020603050405020304" pitchFamily="18" charset="0"/>
              </a:rPr>
              <a:t>trebuie</a:t>
            </a:r>
            <a:r>
              <a:rPr lang="en-GB" sz="4000" b="1" dirty="0">
                <a:solidFill>
                  <a:srgbClr val="FF0000"/>
                </a:solidFill>
                <a:latin typeface="Trebuchet MS" panose="020B0603020202020204" pitchFamily="34" charset="0"/>
                <a:cs typeface="Times New Roman" panose="02020603050405020304" pitchFamily="18" charset="0"/>
              </a:rPr>
              <a:t> </a:t>
            </a:r>
            <a:r>
              <a:rPr lang="ro-RO" sz="4000" b="1" dirty="0">
                <a:solidFill>
                  <a:srgbClr val="FF0000"/>
                </a:solidFill>
                <a:latin typeface="Trebuchet MS" panose="020B0603020202020204" pitchFamily="34" charset="0"/>
                <a:cs typeface="Times New Roman" panose="02020603050405020304" pitchFamily="18" charset="0"/>
              </a:rPr>
              <a:t>să prezinte documentele </a:t>
            </a:r>
            <a:r>
              <a:rPr lang="en-GB" sz="4000" b="1" dirty="0" err="1">
                <a:solidFill>
                  <a:srgbClr val="FF0000"/>
                </a:solidFill>
                <a:latin typeface="Trebuchet MS" panose="020B0603020202020204" pitchFamily="34" charset="0"/>
                <a:cs typeface="Times New Roman" panose="02020603050405020304" pitchFamily="18" charset="0"/>
              </a:rPr>
              <a:t>obligatorii</a:t>
            </a:r>
            <a:r>
              <a:rPr lang="en-GB" sz="4000" b="1" dirty="0">
                <a:solidFill>
                  <a:srgbClr val="FF0000"/>
                </a:solidFill>
                <a:latin typeface="Trebuchet MS" panose="020B0603020202020204" pitchFamily="34" charset="0"/>
                <a:cs typeface="Times New Roman" panose="02020603050405020304" pitchFamily="18" charset="0"/>
              </a:rPr>
              <a:t> </a:t>
            </a:r>
            <a:r>
              <a:rPr lang="ro-RO" sz="4000" b="1" dirty="0">
                <a:solidFill>
                  <a:srgbClr val="FF0000"/>
                </a:solidFill>
                <a:latin typeface="Trebuchet MS" panose="020B0603020202020204" pitchFamily="34" charset="0"/>
                <a:cs typeface="Times New Roman" panose="02020603050405020304" pitchFamily="18" charset="0"/>
              </a:rPr>
              <a:t>prin care </a:t>
            </a:r>
            <a:r>
              <a:rPr lang="en-GB" sz="4000" b="1" dirty="0" err="1">
                <a:solidFill>
                  <a:srgbClr val="FF0000"/>
                </a:solidFill>
                <a:latin typeface="Trebuchet MS" panose="020B0603020202020204" pitchFamily="34" charset="0"/>
                <a:cs typeface="Times New Roman" panose="02020603050405020304" pitchFamily="18" charset="0"/>
              </a:rPr>
              <a:t>sa</a:t>
            </a:r>
            <a:r>
              <a:rPr lang="en-GB" sz="4000" b="1" dirty="0">
                <a:solidFill>
                  <a:srgbClr val="FF0000"/>
                </a:solidFill>
                <a:latin typeface="Trebuchet MS" panose="020B0603020202020204" pitchFamily="34" charset="0"/>
                <a:cs typeface="Times New Roman" panose="02020603050405020304" pitchFamily="18" charset="0"/>
              </a:rPr>
              <a:t> </a:t>
            </a:r>
            <a:r>
              <a:rPr lang="ro-RO" sz="4000" b="1" dirty="0">
                <a:solidFill>
                  <a:srgbClr val="FF0000"/>
                </a:solidFill>
                <a:latin typeface="Trebuchet MS" panose="020B0603020202020204" pitchFamily="34" charset="0"/>
                <a:cs typeface="Times New Roman" panose="02020603050405020304" pitchFamily="18" charset="0"/>
              </a:rPr>
              <a:t>fac</a:t>
            </a:r>
            <a:r>
              <a:rPr lang="en-GB" sz="4000" b="1" dirty="0">
                <a:solidFill>
                  <a:srgbClr val="FF0000"/>
                </a:solidFill>
                <a:latin typeface="Trebuchet MS" panose="020B0603020202020204" pitchFamily="34" charset="0"/>
                <a:cs typeface="Times New Roman" panose="02020603050405020304" pitchFamily="18" charset="0"/>
              </a:rPr>
              <a:t>a</a:t>
            </a:r>
            <a:r>
              <a:rPr lang="ro-RO" sz="4000" b="1" dirty="0">
                <a:solidFill>
                  <a:srgbClr val="FF0000"/>
                </a:solidFill>
                <a:latin typeface="Trebuchet MS" panose="020B0603020202020204" pitchFamily="34" charset="0"/>
                <a:cs typeface="Times New Roman" panose="02020603050405020304" pitchFamily="18" charset="0"/>
              </a:rPr>
              <a:t> dovada îndeplinirii tuturor condițiilor de eligibilitate</a:t>
            </a:r>
            <a:r>
              <a:rPr lang="en-GB" sz="4000" b="1" dirty="0">
                <a:solidFill>
                  <a:srgbClr val="FF0000"/>
                </a:solidFill>
                <a:latin typeface="Trebuchet MS" panose="020B0603020202020204" pitchFamily="34" charset="0"/>
                <a:cs typeface="Times New Roman" panose="02020603050405020304" pitchFamily="18" charset="0"/>
              </a:rPr>
              <a:t> </a:t>
            </a:r>
            <a:r>
              <a:rPr lang="ro-RO" sz="4000" b="1" dirty="0">
                <a:solidFill>
                  <a:prstClr val="black"/>
                </a:solidFill>
                <a:latin typeface="Trebuchet MS" panose="020B0603020202020204" pitchFamily="34" charset="0"/>
                <a:cs typeface="Times New Roman" panose="02020603050405020304" pitchFamily="18" charset="0"/>
              </a:rPr>
              <a:t>in termen de maxim 15 de zile calendaristice. </a:t>
            </a:r>
            <a:endParaRPr lang="en-GB" sz="4000" b="1" dirty="0">
              <a:solidFill>
                <a:prstClr val="black"/>
              </a:solidFill>
              <a:latin typeface="Trebuchet MS" panose="020B0603020202020204" pitchFamily="34" charset="0"/>
              <a:cs typeface="Times New Roman" panose="02020603050405020304" pitchFamily="18" charset="0"/>
            </a:endParaRPr>
          </a:p>
          <a:p>
            <a:pPr algn="just">
              <a:buFont typeface="Wingdings" panose="05000000000000000000" pitchFamily="2" charset="2"/>
              <a:buChar char="v"/>
            </a:pPr>
            <a:r>
              <a:rPr lang="en-US" sz="4000" b="1" dirty="0">
                <a:solidFill>
                  <a:prstClr val="black"/>
                </a:solidFill>
                <a:latin typeface="Trebuchet MS" panose="020B0603020202020204" pitchFamily="34" charset="0"/>
                <a:cs typeface="Times New Roman" panose="02020603050405020304" pitchFamily="18" charset="0"/>
              </a:rPr>
              <a:t>pot fi solicitate </a:t>
            </a:r>
            <a:r>
              <a:rPr lang="en-US" sz="4000" b="1" dirty="0" err="1">
                <a:solidFill>
                  <a:prstClr val="black"/>
                </a:solidFill>
                <a:latin typeface="Trebuchet MS" panose="020B0603020202020204" pitchFamily="34" charset="0"/>
                <a:cs typeface="Times New Roman" panose="02020603050405020304" pitchFamily="18" charset="0"/>
              </a:rPr>
              <a:t>clarificari</a:t>
            </a:r>
            <a:r>
              <a:rPr lang="ro-RO" sz="4000" b="1" dirty="0">
                <a:solidFill>
                  <a:prstClr val="black"/>
                </a:solidFill>
                <a:latin typeface="Trebuchet MS" panose="020B0603020202020204" pitchFamily="34" charset="0"/>
                <a:cs typeface="Times New Roman" panose="02020603050405020304" pitchFamily="18" charset="0"/>
              </a:rPr>
              <a:t> </a:t>
            </a:r>
            <a:r>
              <a:rPr lang="en-GB" sz="4000" b="1" dirty="0">
                <a:solidFill>
                  <a:prstClr val="black"/>
                </a:solidFill>
                <a:latin typeface="Trebuchet MS" panose="020B0603020202020204" pitchFamily="34" charset="0"/>
                <a:cs typeface="Times New Roman" panose="02020603050405020304" pitchFamily="18" charset="0"/>
              </a:rPr>
              <a:t>cu </a:t>
            </a:r>
            <a:r>
              <a:rPr lang="ro-RO" sz="4000" b="1" dirty="0">
                <a:solidFill>
                  <a:prstClr val="black"/>
                </a:solidFill>
                <a:latin typeface="Trebuchet MS" panose="020B0603020202020204" pitchFamily="34" charset="0"/>
                <a:cs typeface="Times New Roman" panose="02020603050405020304" pitchFamily="18" charset="0"/>
              </a:rPr>
              <a:t>termen de </a:t>
            </a:r>
            <a:r>
              <a:rPr lang="en-GB" sz="4000" b="1" dirty="0" err="1">
                <a:solidFill>
                  <a:prstClr val="black"/>
                </a:solidFill>
                <a:latin typeface="Trebuchet MS" panose="020B0603020202020204" pitchFamily="34" charset="0"/>
                <a:cs typeface="Times New Roman" panose="02020603050405020304" pitchFamily="18" charset="0"/>
              </a:rPr>
              <a:t>raspuns</a:t>
            </a:r>
            <a:r>
              <a:rPr lang="en-GB" sz="4000" b="1" dirty="0">
                <a:solidFill>
                  <a:prstClr val="black"/>
                </a:solidFill>
                <a:latin typeface="Trebuchet MS" panose="020B0603020202020204" pitchFamily="34" charset="0"/>
                <a:cs typeface="Times New Roman" panose="02020603050405020304" pitchFamily="18" charset="0"/>
              </a:rPr>
              <a:t> in </a:t>
            </a:r>
            <a:r>
              <a:rPr lang="ro-RO" sz="4000" b="1" dirty="0">
                <a:solidFill>
                  <a:prstClr val="black"/>
                </a:solidFill>
                <a:latin typeface="Trebuchet MS" panose="020B0603020202020204" pitchFamily="34" charset="0"/>
                <a:cs typeface="Times New Roman" panose="02020603050405020304" pitchFamily="18" charset="0"/>
              </a:rPr>
              <a:t>15 zile calendaristice</a:t>
            </a:r>
            <a:r>
              <a:rPr lang="en-US" sz="4000" b="1" dirty="0">
                <a:solidFill>
                  <a:prstClr val="black"/>
                </a:solidFill>
                <a:latin typeface="Trebuchet MS" panose="020B0603020202020204" pitchFamily="34" charset="0"/>
                <a:cs typeface="Times New Roman" panose="02020603050405020304" pitchFamily="18" charset="0"/>
              </a:rPr>
              <a:t> </a:t>
            </a:r>
          </a:p>
          <a:p>
            <a:pPr algn="just">
              <a:buFont typeface="Wingdings" panose="05000000000000000000" pitchFamily="2" charset="2"/>
              <a:buChar char="v"/>
            </a:pPr>
            <a:r>
              <a:rPr lang="ro-RO" sz="4000" b="1" dirty="0">
                <a:solidFill>
                  <a:prstClr val="black"/>
                </a:solidFill>
                <a:latin typeface="Trebuchet MS" panose="020B0603020202020204" pitchFamily="34" charset="0"/>
                <a:cs typeface="Times New Roman" panose="02020603050405020304" pitchFamily="18" charset="0"/>
              </a:rPr>
              <a:t>decizia de aprobare a finanțării</a:t>
            </a:r>
            <a:r>
              <a:rPr lang="en-GB" sz="4000" b="1" dirty="0">
                <a:solidFill>
                  <a:prstClr val="black"/>
                </a:solidFill>
                <a:latin typeface="Trebuchet MS" panose="020B0603020202020204" pitchFamily="34" charset="0"/>
                <a:cs typeface="Times New Roman" panose="02020603050405020304" pitchFamily="18" charset="0"/>
              </a:rPr>
              <a:t>/</a:t>
            </a:r>
            <a:r>
              <a:rPr lang="ro-RO" sz="4000" b="1" dirty="0">
                <a:solidFill>
                  <a:prstClr val="black"/>
                </a:solidFill>
                <a:latin typeface="Trebuchet MS" panose="020B0603020202020204" pitchFamily="34" charset="0"/>
                <a:cs typeface="Times New Roman" panose="02020603050405020304" pitchFamily="18" charset="0"/>
              </a:rPr>
              <a:t>decizia de respingere a finanțării</a:t>
            </a:r>
            <a:r>
              <a:rPr lang="en-GB" sz="4000" b="1" dirty="0">
                <a:solidFill>
                  <a:prstClr val="black"/>
                </a:solidFill>
                <a:latin typeface="Trebuchet MS" panose="020B0603020202020204" pitchFamily="34" charset="0"/>
                <a:cs typeface="Times New Roman" panose="02020603050405020304" pitchFamily="18" charset="0"/>
              </a:rPr>
              <a:t>;</a:t>
            </a:r>
          </a:p>
          <a:p>
            <a:pPr algn="just">
              <a:buFont typeface="Wingdings" panose="05000000000000000000" pitchFamily="2" charset="2"/>
              <a:buChar char="v"/>
            </a:pPr>
            <a:r>
              <a:rPr lang="pt-BR" sz="4000" b="1" dirty="0">
                <a:solidFill>
                  <a:prstClr val="black"/>
                </a:solidFill>
                <a:latin typeface="Trebuchet MS" panose="020B0603020202020204" pitchFamily="34" charset="0"/>
                <a:cs typeface="Times New Roman" panose="02020603050405020304" pitchFamily="18" charset="0"/>
              </a:rPr>
              <a:t>În cazul apelurilor de proiecte cu depunere continuă fără termen limită de depunere, durata totală de la depunerea cererii de finanțare până la semnarea contractului de finanțare sau emiterea deciziei de finanțare nu poate depăși </a:t>
            </a:r>
            <a:r>
              <a:rPr lang="pt-BR" sz="4000" b="1" dirty="0">
                <a:solidFill>
                  <a:srgbClr val="FF0000"/>
                </a:solidFill>
                <a:latin typeface="Trebuchet MS" panose="020B0603020202020204" pitchFamily="34" charset="0"/>
                <a:cs typeface="Times New Roman" panose="02020603050405020304" pitchFamily="18" charset="0"/>
              </a:rPr>
              <a:t>150 zile de la depunerea cererii de finanțare</a:t>
            </a:r>
            <a:r>
              <a:rPr lang="pt-BR" sz="4000" b="1" dirty="0">
                <a:solidFill>
                  <a:prstClr val="black"/>
                </a:solidFill>
                <a:latin typeface="Trebuchet MS" panose="020B0603020202020204" pitchFamily="34" charset="0"/>
                <a:cs typeface="Times New Roman" panose="02020603050405020304" pitchFamily="18" charset="0"/>
              </a:rPr>
              <a:t>.</a:t>
            </a:r>
          </a:p>
          <a:p>
            <a:pPr algn="just">
              <a:buFont typeface="Wingdings" panose="05000000000000000000" pitchFamily="2" charset="2"/>
              <a:buChar char="v"/>
            </a:pPr>
            <a:r>
              <a:rPr lang="en-US" sz="4000" b="1" dirty="0" err="1">
                <a:solidFill>
                  <a:prstClr val="black"/>
                </a:solidFill>
                <a:latin typeface="Trebuchet MS" panose="020B0603020202020204" pitchFamily="34" charset="0"/>
                <a:cs typeface="Times New Roman" panose="02020603050405020304" pitchFamily="18" charset="0"/>
              </a:rPr>
              <a:t>Suspendare</a:t>
            </a:r>
            <a:r>
              <a:rPr lang="en-US" sz="4000" b="1" dirty="0">
                <a:solidFill>
                  <a:prstClr val="black"/>
                </a:solidFill>
                <a:latin typeface="Trebuchet MS" panose="020B0603020202020204" pitchFamily="34" charset="0"/>
                <a:cs typeface="Times New Roman" panose="02020603050405020304" pitchFamily="18" charset="0"/>
              </a:rPr>
              <a:t> pe o </a:t>
            </a:r>
            <a:r>
              <a:rPr lang="en-US" sz="4000" b="1" dirty="0" err="1">
                <a:solidFill>
                  <a:prstClr val="black"/>
                </a:solidFill>
                <a:latin typeface="Trebuchet MS" panose="020B0603020202020204" pitchFamily="34" charset="0"/>
                <a:cs typeface="Times New Roman" panose="02020603050405020304" pitchFamily="18" charset="0"/>
              </a:rPr>
              <a:t>perioada</a:t>
            </a:r>
            <a:r>
              <a:rPr lang="en-US" sz="4000" b="1" dirty="0">
                <a:solidFill>
                  <a:prstClr val="black"/>
                </a:solidFill>
                <a:latin typeface="Trebuchet MS" panose="020B0603020202020204" pitchFamily="34" charset="0"/>
                <a:cs typeface="Times New Roman" panose="02020603050405020304" pitchFamily="18" charset="0"/>
              </a:rPr>
              <a:t> de maxim 45 de </a:t>
            </a:r>
            <a:r>
              <a:rPr lang="en-US" sz="4000" b="1" dirty="0" err="1">
                <a:solidFill>
                  <a:prstClr val="black"/>
                </a:solidFill>
                <a:latin typeface="Trebuchet MS" panose="020B0603020202020204" pitchFamily="34" charset="0"/>
                <a:cs typeface="Times New Roman" panose="02020603050405020304" pitchFamily="18" charset="0"/>
              </a:rPr>
              <a:t>zile</a:t>
            </a:r>
            <a:r>
              <a:rPr lang="en-US" sz="4000" b="1" dirty="0">
                <a:solidFill>
                  <a:prstClr val="black"/>
                </a:solidFill>
                <a:latin typeface="Trebuchet MS" panose="020B0603020202020204" pitchFamily="34" charset="0"/>
                <a:cs typeface="Times New Roman" panose="02020603050405020304" pitchFamily="18" charset="0"/>
              </a:rPr>
              <a:t> </a:t>
            </a:r>
            <a:r>
              <a:rPr lang="en-US" sz="4000" b="1" dirty="0" err="1">
                <a:solidFill>
                  <a:prstClr val="black"/>
                </a:solidFill>
                <a:latin typeface="Trebuchet MS" panose="020B0603020202020204" pitchFamily="34" charset="0"/>
                <a:cs typeface="Times New Roman" panose="02020603050405020304" pitchFamily="18" charset="0"/>
              </a:rPr>
              <a:t>calendaristice</a:t>
            </a:r>
            <a:r>
              <a:rPr lang="en-US" sz="4000" b="1" dirty="0">
                <a:solidFill>
                  <a:prstClr val="black"/>
                </a:solidFill>
                <a:latin typeface="Trebuchet MS" panose="020B0603020202020204" pitchFamily="34" charset="0"/>
                <a:cs typeface="Times New Roman" panose="02020603050405020304" pitchFamily="18" charset="0"/>
              </a:rPr>
              <a:t>.</a:t>
            </a:r>
          </a:p>
          <a:p>
            <a:pPr algn="just">
              <a:buFont typeface="Wingdings" panose="05000000000000000000" pitchFamily="2" charset="2"/>
              <a:buChar char="v"/>
            </a:pPr>
            <a:r>
              <a:rPr lang="en-US" sz="4000" b="1" dirty="0" err="1">
                <a:solidFill>
                  <a:prstClr val="black"/>
                </a:solidFill>
                <a:latin typeface="Trebuchet MS" panose="020B0603020202020204" pitchFamily="34" charset="0"/>
                <a:cs typeface="Times New Roman" panose="02020603050405020304" pitchFamily="18" charset="0"/>
              </a:rPr>
              <a:t>formulare</a:t>
            </a:r>
            <a:r>
              <a:rPr lang="en-US" sz="4000" b="1" dirty="0">
                <a:solidFill>
                  <a:prstClr val="black"/>
                </a:solidFill>
                <a:latin typeface="Trebuchet MS" panose="020B0603020202020204" pitchFamily="34" charset="0"/>
                <a:cs typeface="Times New Roman" panose="02020603050405020304" pitchFamily="18" charset="0"/>
              </a:rPr>
              <a:t> </a:t>
            </a:r>
            <a:r>
              <a:rPr lang="en-US" sz="4000" b="1" dirty="0" err="1">
                <a:solidFill>
                  <a:prstClr val="black"/>
                </a:solidFill>
                <a:latin typeface="Trebuchet MS" panose="020B0603020202020204" pitchFamily="34" charset="0"/>
                <a:cs typeface="Times New Roman" panose="02020603050405020304" pitchFamily="18" charset="0"/>
              </a:rPr>
              <a:t>contestație</a:t>
            </a:r>
            <a:r>
              <a:rPr lang="en-US" sz="4000" b="1" dirty="0">
                <a:solidFill>
                  <a:prstClr val="black"/>
                </a:solidFill>
                <a:latin typeface="Trebuchet MS" panose="020B0603020202020204" pitchFamily="34" charset="0"/>
                <a:cs typeface="Times New Roman" panose="02020603050405020304" pitchFamily="18" charset="0"/>
              </a:rPr>
              <a:t> - </a:t>
            </a:r>
            <a:r>
              <a:rPr lang="en-US" sz="4000" b="1" dirty="0" err="1">
                <a:solidFill>
                  <a:prstClr val="black"/>
                </a:solidFill>
                <a:latin typeface="Trebuchet MS" panose="020B0603020202020204" pitchFamily="34" charset="0"/>
                <a:cs typeface="Times New Roman" panose="02020603050405020304" pitchFamily="18" charset="0"/>
              </a:rPr>
              <a:t>în</a:t>
            </a:r>
            <a:r>
              <a:rPr lang="en-US" sz="4000" b="1" dirty="0">
                <a:solidFill>
                  <a:prstClr val="black"/>
                </a:solidFill>
                <a:latin typeface="Trebuchet MS" panose="020B0603020202020204" pitchFamily="34" charset="0"/>
                <a:cs typeface="Times New Roman" panose="02020603050405020304" pitchFamily="18" charset="0"/>
              </a:rPr>
              <a:t> termen de 5 </a:t>
            </a:r>
            <a:r>
              <a:rPr lang="en-US" sz="4000" b="1" dirty="0" err="1">
                <a:solidFill>
                  <a:prstClr val="black"/>
                </a:solidFill>
                <a:latin typeface="Trebuchet MS" panose="020B0603020202020204" pitchFamily="34" charset="0"/>
                <a:cs typeface="Times New Roman" panose="02020603050405020304" pitchFamily="18" charset="0"/>
              </a:rPr>
              <a:t>zile</a:t>
            </a:r>
            <a:r>
              <a:rPr lang="en-US" sz="4000" b="1" dirty="0">
                <a:solidFill>
                  <a:prstClr val="black"/>
                </a:solidFill>
                <a:latin typeface="Trebuchet MS" panose="020B0603020202020204" pitchFamily="34" charset="0"/>
                <a:cs typeface="Times New Roman" panose="02020603050405020304" pitchFamily="18" charset="0"/>
              </a:rPr>
              <a:t> </a:t>
            </a:r>
            <a:r>
              <a:rPr lang="en-US" sz="4000" b="1" dirty="0" err="1">
                <a:solidFill>
                  <a:prstClr val="black"/>
                </a:solidFill>
                <a:latin typeface="Trebuchet MS" panose="020B0603020202020204" pitchFamily="34" charset="0"/>
                <a:cs typeface="Times New Roman" panose="02020603050405020304" pitchFamily="18" charset="0"/>
              </a:rPr>
              <a:t>lucrătoare</a:t>
            </a:r>
            <a:r>
              <a:rPr lang="en-US" sz="4000" b="1" dirty="0">
                <a:solidFill>
                  <a:prstClr val="black"/>
                </a:solidFill>
                <a:latin typeface="Trebuchet MS" panose="020B0603020202020204" pitchFamily="34" charset="0"/>
                <a:cs typeface="Times New Roman" panose="02020603050405020304" pitchFamily="18" charset="0"/>
              </a:rPr>
              <a:t>; </a:t>
            </a:r>
            <a:r>
              <a:rPr lang="en-US" sz="4000" b="1" dirty="0" err="1">
                <a:solidFill>
                  <a:prstClr val="black"/>
                </a:solidFill>
                <a:latin typeface="Trebuchet MS" panose="020B0603020202020204" pitchFamily="34" charset="0"/>
                <a:cs typeface="Times New Roman" panose="02020603050405020304" pitchFamily="18" charset="0"/>
              </a:rPr>
              <a:t>solutionarea</a:t>
            </a:r>
            <a:r>
              <a:rPr lang="en-US" sz="4000" b="1" dirty="0">
                <a:solidFill>
                  <a:prstClr val="black"/>
                </a:solidFill>
                <a:latin typeface="Trebuchet MS" panose="020B0603020202020204" pitchFamily="34" charset="0"/>
                <a:cs typeface="Times New Roman" panose="02020603050405020304" pitchFamily="18" charset="0"/>
              </a:rPr>
              <a:t> </a:t>
            </a:r>
            <a:r>
              <a:rPr lang="en-US" sz="4000" b="1" dirty="0" err="1">
                <a:solidFill>
                  <a:prstClr val="black"/>
                </a:solidFill>
                <a:latin typeface="Trebuchet MS" panose="020B0603020202020204" pitchFamily="34" charset="0"/>
                <a:cs typeface="Times New Roman" panose="02020603050405020304" pitchFamily="18" charset="0"/>
              </a:rPr>
              <a:t>contestatiei</a:t>
            </a:r>
            <a:r>
              <a:rPr lang="en-US" sz="4000" b="1" dirty="0">
                <a:solidFill>
                  <a:prstClr val="black"/>
                </a:solidFill>
                <a:latin typeface="Trebuchet MS" panose="020B0603020202020204" pitchFamily="34" charset="0"/>
                <a:cs typeface="Times New Roman" panose="02020603050405020304" pitchFamily="18" charset="0"/>
              </a:rPr>
              <a:t> - </a:t>
            </a:r>
            <a:r>
              <a:rPr lang="ro-RO" sz="4000" b="1" dirty="0">
                <a:solidFill>
                  <a:prstClr val="black"/>
                </a:solidFill>
                <a:latin typeface="Trebuchet MS" panose="020B0603020202020204" pitchFamily="34" charset="0"/>
                <a:cs typeface="Times New Roman" panose="02020603050405020304" pitchFamily="18" charset="0"/>
              </a:rPr>
              <a:t>în termen de 1</a:t>
            </a:r>
            <a:r>
              <a:rPr lang="en-GB" sz="4000" b="1" dirty="0">
                <a:solidFill>
                  <a:prstClr val="black"/>
                </a:solidFill>
                <a:latin typeface="Trebuchet MS" panose="020B0603020202020204" pitchFamily="34" charset="0"/>
                <a:cs typeface="Times New Roman" panose="02020603050405020304" pitchFamily="18" charset="0"/>
              </a:rPr>
              <a:t>0</a:t>
            </a:r>
            <a:r>
              <a:rPr lang="ro-RO" sz="4000" b="1" dirty="0">
                <a:solidFill>
                  <a:prstClr val="black"/>
                </a:solidFill>
                <a:latin typeface="Trebuchet MS" panose="020B0603020202020204" pitchFamily="34" charset="0"/>
                <a:cs typeface="Times New Roman" panose="02020603050405020304" pitchFamily="18" charset="0"/>
              </a:rPr>
              <a:t> zile lucrătoare</a:t>
            </a:r>
            <a:endParaRPr lang="en-GB" sz="4000" b="1" dirty="0">
              <a:solidFill>
                <a:prstClr val="black"/>
              </a:solidFill>
              <a:latin typeface="Trebuchet MS" panose="020B0603020202020204" pitchFamily="34" charset="0"/>
              <a:cs typeface="Times New Roman" panose="02020603050405020304" pitchFamily="18" charset="0"/>
            </a:endParaRPr>
          </a:p>
          <a:p>
            <a:endParaRPr lang="en-GB" dirty="0"/>
          </a:p>
        </p:txBody>
      </p:sp>
      <p:sp>
        <p:nvSpPr>
          <p:cNvPr id="7" name="Text Placeholder 6">
            <a:extLst>
              <a:ext uri="{FF2B5EF4-FFF2-40B4-BE49-F238E27FC236}">
                <a16:creationId xmlns:a16="http://schemas.microsoft.com/office/drawing/2014/main" id="{998AE130-6C3A-48B0-4928-92AD8E863BDC}"/>
              </a:ext>
            </a:extLst>
          </p:cNvPr>
          <p:cNvSpPr>
            <a:spLocks noGrp="1"/>
          </p:cNvSpPr>
          <p:nvPr>
            <p:ph type="body" sz="quarter" idx="27"/>
          </p:nvPr>
        </p:nvSpPr>
        <p:spPr>
          <a:xfrm>
            <a:off x="883990" y="1647239"/>
            <a:ext cx="2249979" cy="603591"/>
          </a:xfrm>
        </p:spPr>
        <p:txBody>
          <a:bodyPr>
            <a:normAutofit fontScale="85000" lnSpcReduction="10000"/>
          </a:bodyPr>
          <a:lstStyle/>
          <a:p>
            <a:r>
              <a:rPr lang="en-GB" sz="1700" b="1" dirty="0" err="1">
                <a:latin typeface="Trebuchet MS" panose="020B0603020202020204" pitchFamily="34" charset="0"/>
              </a:rPr>
              <a:t>Verificarea</a:t>
            </a:r>
            <a:r>
              <a:rPr lang="en-GB" sz="1700" b="1" dirty="0">
                <a:latin typeface="Trebuchet MS" panose="020B0603020202020204" pitchFamily="34" charset="0"/>
              </a:rPr>
              <a:t> </a:t>
            </a:r>
            <a:r>
              <a:rPr lang="en-GB" sz="1700" b="1" dirty="0" err="1">
                <a:latin typeface="Trebuchet MS" panose="020B0603020202020204" pitchFamily="34" charset="0"/>
              </a:rPr>
              <a:t>conformitatii</a:t>
            </a:r>
            <a:r>
              <a:rPr lang="en-GB" sz="1700" b="1" dirty="0">
                <a:latin typeface="Trebuchet MS" panose="020B0603020202020204" pitchFamily="34" charset="0"/>
              </a:rPr>
              <a:t> administrative</a:t>
            </a:r>
          </a:p>
          <a:p>
            <a:endParaRPr lang="en-GB" dirty="0"/>
          </a:p>
        </p:txBody>
      </p:sp>
      <p:sp>
        <p:nvSpPr>
          <p:cNvPr id="8" name="Text Placeholder 7">
            <a:extLst>
              <a:ext uri="{FF2B5EF4-FFF2-40B4-BE49-F238E27FC236}">
                <a16:creationId xmlns:a16="http://schemas.microsoft.com/office/drawing/2014/main" id="{84089545-85E0-4815-1A6F-F7F8E232EDBE}"/>
              </a:ext>
            </a:extLst>
          </p:cNvPr>
          <p:cNvSpPr>
            <a:spLocks noGrp="1"/>
          </p:cNvSpPr>
          <p:nvPr>
            <p:ph type="body" sz="quarter" idx="28"/>
          </p:nvPr>
        </p:nvSpPr>
        <p:spPr>
          <a:xfrm>
            <a:off x="3993664" y="1705621"/>
            <a:ext cx="2835824" cy="391441"/>
          </a:xfrm>
        </p:spPr>
        <p:txBody>
          <a:bodyPr>
            <a:normAutofit fontScale="77500" lnSpcReduction="20000"/>
          </a:bodyPr>
          <a:lstStyle/>
          <a:p>
            <a:pPr>
              <a:lnSpc>
                <a:spcPct val="100000"/>
              </a:lnSpc>
            </a:pPr>
            <a:r>
              <a:rPr lang="en-US" sz="1800" b="1" dirty="0" err="1">
                <a:latin typeface="Trebuchet MS" panose="020B0603020202020204" pitchFamily="34" charset="0"/>
              </a:rPr>
              <a:t>Evaluarea</a:t>
            </a:r>
            <a:r>
              <a:rPr lang="en-US" sz="1800" b="1" dirty="0">
                <a:latin typeface="Trebuchet MS" panose="020B0603020202020204" pitchFamily="34" charset="0"/>
              </a:rPr>
              <a:t> </a:t>
            </a:r>
            <a:r>
              <a:rPr lang="en-US" sz="1800" b="1" dirty="0" err="1">
                <a:latin typeface="Trebuchet MS" panose="020B0603020202020204" pitchFamily="34" charset="0"/>
              </a:rPr>
              <a:t>tehnica</a:t>
            </a:r>
            <a:r>
              <a:rPr lang="en-US" sz="1800" b="1" dirty="0">
                <a:latin typeface="Trebuchet MS" panose="020B0603020202020204" pitchFamily="34" charset="0"/>
              </a:rPr>
              <a:t> </a:t>
            </a:r>
            <a:r>
              <a:rPr lang="en-US" sz="1800" b="1" dirty="0" err="1">
                <a:latin typeface="Trebuchet MS" panose="020B0603020202020204" pitchFamily="34" charset="0"/>
              </a:rPr>
              <a:t>si</a:t>
            </a:r>
            <a:r>
              <a:rPr lang="en-US" sz="1800" b="1" dirty="0">
                <a:latin typeface="Trebuchet MS" panose="020B0603020202020204" pitchFamily="34" charset="0"/>
              </a:rPr>
              <a:t> </a:t>
            </a:r>
            <a:r>
              <a:rPr lang="en-US" sz="1800" b="1" dirty="0" err="1">
                <a:latin typeface="Trebuchet MS" panose="020B0603020202020204" pitchFamily="34" charset="0"/>
              </a:rPr>
              <a:t>financiara</a:t>
            </a:r>
            <a:endParaRPr lang="en-US" sz="1800" b="1" dirty="0">
              <a:latin typeface="Trebuchet MS" panose="020B0603020202020204" pitchFamily="34" charset="0"/>
            </a:endParaRPr>
          </a:p>
          <a:p>
            <a:endParaRPr lang="en-GB" dirty="0"/>
          </a:p>
        </p:txBody>
      </p:sp>
      <p:sp>
        <p:nvSpPr>
          <p:cNvPr id="9" name="Text Placeholder 8">
            <a:extLst>
              <a:ext uri="{FF2B5EF4-FFF2-40B4-BE49-F238E27FC236}">
                <a16:creationId xmlns:a16="http://schemas.microsoft.com/office/drawing/2014/main" id="{B441BA7D-1D99-8418-5CC2-8D8BB65BF71C}"/>
              </a:ext>
            </a:extLst>
          </p:cNvPr>
          <p:cNvSpPr>
            <a:spLocks noGrp="1"/>
          </p:cNvSpPr>
          <p:nvPr>
            <p:ph type="body" sz="quarter" idx="29"/>
          </p:nvPr>
        </p:nvSpPr>
        <p:spPr>
          <a:xfrm>
            <a:off x="8167070" y="1681891"/>
            <a:ext cx="2835823" cy="391441"/>
          </a:xfrm>
        </p:spPr>
        <p:txBody>
          <a:bodyPr>
            <a:normAutofit/>
          </a:bodyPr>
          <a:lstStyle/>
          <a:p>
            <a:pPr>
              <a:lnSpc>
                <a:spcPct val="80000"/>
              </a:lnSpc>
            </a:pPr>
            <a:r>
              <a:rPr lang="en-US" sz="1400" b="1" dirty="0" err="1">
                <a:latin typeface="Trebuchet MS" panose="020B0603020202020204" pitchFamily="34" charset="0"/>
              </a:rPr>
              <a:t>Contractarea</a:t>
            </a:r>
            <a:endParaRPr lang="en-US" sz="1400" b="1" dirty="0">
              <a:latin typeface="Trebuchet MS" panose="020B0603020202020204" pitchFamily="34" charset="0"/>
            </a:endParaRPr>
          </a:p>
        </p:txBody>
      </p:sp>
      <p:pic>
        <p:nvPicPr>
          <p:cNvPr id="10" name="Picture 9">
            <a:extLst>
              <a:ext uri="{FF2B5EF4-FFF2-40B4-BE49-F238E27FC236}">
                <a16:creationId xmlns:a16="http://schemas.microsoft.com/office/drawing/2014/main" id="{44FD8A9B-89C4-1878-0123-D03FAC521C4E}"/>
              </a:ext>
            </a:extLst>
          </p:cNvPr>
          <p:cNvPicPr>
            <a:picLocks noChangeAspect="1"/>
          </p:cNvPicPr>
          <p:nvPr/>
        </p:nvPicPr>
        <p:blipFill>
          <a:blip r:embed="rId2"/>
          <a:stretch>
            <a:fillRect/>
          </a:stretch>
        </p:blipFill>
        <p:spPr>
          <a:xfrm>
            <a:off x="7572396" y="88872"/>
            <a:ext cx="1184780" cy="1184780"/>
          </a:xfrm>
          <a:prstGeom prst="rect">
            <a:avLst/>
          </a:prstGeom>
        </p:spPr>
      </p:pic>
      <p:pic>
        <p:nvPicPr>
          <p:cNvPr id="11" name="Picture 10">
            <a:extLst>
              <a:ext uri="{FF2B5EF4-FFF2-40B4-BE49-F238E27FC236}">
                <a16:creationId xmlns:a16="http://schemas.microsoft.com/office/drawing/2014/main" id="{D1F0D007-1DB0-4E3B-8D65-54CEE3340862}"/>
              </a:ext>
            </a:extLst>
          </p:cNvPr>
          <p:cNvPicPr>
            <a:picLocks noChangeAspect="1"/>
          </p:cNvPicPr>
          <p:nvPr/>
        </p:nvPicPr>
        <p:blipFill>
          <a:blip r:embed="rId3"/>
          <a:stretch>
            <a:fillRect/>
          </a:stretch>
        </p:blipFill>
        <p:spPr>
          <a:xfrm>
            <a:off x="9439568" y="391208"/>
            <a:ext cx="632633" cy="632633"/>
          </a:xfrm>
          <a:prstGeom prst="rect">
            <a:avLst/>
          </a:prstGeom>
        </p:spPr>
      </p:pic>
      <p:pic>
        <p:nvPicPr>
          <p:cNvPr id="12" name="Picture 11">
            <a:extLst>
              <a:ext uri="{FF2B5EF4-FFF2-40B4-BE49-F238E27FC236}">
                <a16:creationId xmlns:a16="http://schemas.microsoft.com/office/drawing/2014/main" id="{E18D1750-E404-C509-9F4B-3D555DAA74CC}"/>
              </a:ext>
            </a:extLst>
          </p:cNvPr>
          <p:cNvPicPr>
            <a:picLocks noChangeAspect="1"/>
          </p:cNvPicPr>
          <p:nvPr/>
        </p:nvPicPr>
        <p:blipFill>
          <a:blip r:embed="rId4"/>
          <a:stretch>
            <a:fillRect/>
          </a:stretch>
        </p:blipFill>
        <p:spPr>
          <a:xfrm>
            <a:off x="10699579" y="217039"/>
            <a:ext cx="954107" cy="954107"/>
          </a:xfrm>
          <a:prstGeom prst="rect">
            <a:avLst/>
          </a:prstGeom>
        </p:spPr>
      </p:pic>
      <p:pic>
        <p:nvPicPr>
          <p:cNvPr id="13" name="Picture 12">
            <a:extLst>
              <a:ext uri="{FF2B5EF4-FFF2-40B4-BE49-F238E27FC236}">
                <a16:creationId xmlns:a16="http://schemas.microsoft.com/office/drawing/2014/main" id="{EC39240C-E155-0B5E-40B9-77BD7CFEF19C}"/>
              </a:ext>
            </a:extLst>
          </p:cNvPr>
          <p:cNvPicPr>
            <a:picLocks noChangeAspect="1"/>
          </p:cNvPicPr>
          <p:nvPr/>
        </p:nvPicPr>
        <p:blipFill>
          <a:blip r:embed="rId5"/>
          <a:stretch>
            <a:fillRect/>
          </a:stretch>
        </p:blipFill>
        <p:spPr>
          <a:xfrm>
            <a:off x="8623741" y="6287442"/>
            <a:ext cx="1488607" cy="551227"/>
          </a:xfrm>
          <a:prstGeom prst="rect">
            <a:avLst/>
          </a:prstGeom>
        </p:spPr>
      </p:pic>
      <p:pic>
        <p:nvPicPr>
          <p:cNvPr id="14" name="Picture 13">
            <a:extLst>
              <a:ext uri="{FF2B5EF4-FFF2-40B4-BE49-F238E27FC236}">
                <a16:creationId xmlns:a16="http://schemas.microsoft.com/office/drawing/2014/main" id="{38B89C6C-2F2F-EC9D-DAEF-FF35A523A31D}"/>
              </a:ext>
            </a:extLst>
          </p:cNvPr>
          <p:cNvPicPr>
            <a:picLocks noChangeAspect="1"/>
          </p:cNvPicPr>
          <p:nvPr/>
        </p:nvPicPr>
        <p:blipFill rotWithShape="1">
          <a:blip r:embed="rId6"/>
          <a:srcRect l="17837" t="35974" r="17168" b="34642"/>
          <a:stretch/>
        </p:blipFill>
        <p:spPr>
          <a:xfrm>
            <a:off x="10252102" y="6216212"/>
            <a:ext cx="1401584" cy="633651"/>
          </a:xfrm>
          <a:prstGeom prst="rect">
            <a:avLst/>
          </a:prstGeom>
        </p:spPr>
      </p:pic>
    </p:spTree>
    <p:extLst>
      <p:ext uri="{BB962C8B-B14F-4D97-AF65-F5344CB8AC3E}">
        <p14:creationId xmlns:p14="http://schemas.microsoft.com/office/powerpoint/2010/main" val="71860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B859-5604-4B16-A304-C0AEEBB1599E}"/>
              </a:ext>
            </a:extLst>
          </p:cNvPr>
          <p:cNvSpPr>
            <a:spLocks noGrp="1"/>
          </p:cNvSpPr>
          <p:nvPr>
            <p:ph type="ctrTitle"/>
          </p:nvPr>
        </p:nvSpPr>
        <p:spPr>
          <a:xfrm>
            <a:off x="980902" y="658908"/>
            <a:ext cx="7324898" cy="514572"/>
          </a:xfrm>
        </p:spPr>
        <p:txBody>
          <a:bodyPr anchor="t">
            <a:noAutofit/>
          </a:bodyPr>
          <a:lstStyle/>
          <a:p>
            <a:pPr>
              <a:spcBef>
                <a:spcPts val="200"/>
              </a:spcBef>
            </a:pPr>
            <a:r>
              <a:rPr lang="ro-RO" sz="1600" b="1" dirty="0">
                <a:solidFill>
                  <a:schemeClr val="tx1">
                    <a:lumMod val="75000"/>
                    <a:lumOff val="25000"/>
                  </a:schemeClr>
                </a:solidFill>
                <a:latin typeface="Montserrat" pitchFamily="2" charset="77"/>
                <a:cs typeface="Arial" pitchFamily="34" charset="0"/>
              </a:rPr>
              <a:t>Anexele obligatorii de prezentat la momentul depunerii cererii de finantare </a:t>
            </a: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980902" y="1358696"/>
            <a:ext cx="10090958" cy="452926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Declarația unica - Formatul și structura se aprobă prin ordin al ministrului investițiilor și proiectelor europene;</a:t>
            </a:r>
          </a:p>
          <a:p>
            <a:pPr algn="just"/>
            <a:endParaRPr lang="it-IT"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(Daca este cazul) Extras din studiul din care reiese delimitarea unor zone urbane marginalizate, din care sa rezulte daca proiectul deserveste o astfel de zona, precum si HCL de aprobare a acestuia; </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(Daca este cazul) Documente justificative din care sa rezulte complementaritatea investitiei cu alte investiții realizate din prioritati ale PR, precum şi din alte surse de finanțare (de ex. contract de finantare, proces-verbal de recepţie, proces-verbal de predare-primire, etc); </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Documentatia tehnico-economica faza </a:t>
            </a:r>
            <a:r>
              <a:rPr lang="it-IT" sz="1400" b="1" dirty="0">
                <a:latin typeface="Trebuchet MS" panose="020B0603020202020204" pitchFamily="34" charset="0"/>
                <a:cs typeface="Times New Roman" panose="02020603050405020304" pitchFamily="18" charset="0"/>
              </a:rPr>
              <a:t>Proiect Tehnic </a:t>
            </a:r>
            <a:r>
              <a:rPr lang="it-IT" sz="1400" dirty="0">
                <a:latin typeface="Trebuchet MS" panose="020B0603020202020204" pitchFamily="34" charset="0"/>
                <a:cs typeface="Times New Roman" panose="02020603050405020304" pitchFamily="18" charset="0"/>
              </a:rPr>
              <a:t>si/sau, daca este cazul Studiu de oportunitate;</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Lista de echipamente, dotări, mijloace de transport, lucrări sau servicii, cu încadrarea acestora în secțiunea de cheltuieli eligibile /neeligibile completata conform Anexei … si corelata cu devizul general si bugetul proiectului;</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Nota privind incadrarea in limitele de proprietate si fundamentarea rezonabilității costurilor asumata de proiectant si de reprezentantul legal, conform anexei … ;</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Autorizaţia de construire si, daca este cazul autorizatia de demolare;</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HG/HCL al solicitantului si hotărârile partenerilor (după caz), de aprobare a documentaţiei tehnico-economice şi a indicatorilor tehnico-economici; </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Raportul privind stadiul fizic al investiţiei (Anexa …) insotit de contractul de lucrari pentru proiectele de investiţii pentru care execuţia de lucrări a fost demarată;</a:t>
            </a:r>
          </a:p>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(În cazul când P.M.U.D. este elaborat în parteneriat, iar cheltuială este inclusă în bugetul cererii de finanţare depuse în parteneriat) - Acordul de asociere cu privire la elaborarea P.M.U.D. din care să reiasă contribuţia financiară a liderului de parteneriat și a partenerilor pentru această cheltuială)  – daca intra in cheltuieli indirecte nu va mai fi necesar acest acord.</a:t>
            </a:r>
          </a:p>
          <a:p>
            <a:pPr marL="857250" indent="-857250" algn="just">
              <a:buFont typeface="Wingdings" panose="05000000000000000000" pitchFamily="2" charset="2"/>
              <a:buChar char="q"/>
            </a:pPr>
            <a:endParaRPr lang="it-IT" sz="1400" dirty="0">
              <a:latin typeface="Trebuchet MS" panose="020B0603020202020204" pitchFamily="34" charset="0"/>
              <a:cs typeface="Times New Roman" panose="02020603050405020304" pitchFamily="18" charset="0"/>
            </a:endParaRPr>
          </a:p>
          <a:p>
            <a:pPr marL="257175" indent="-257175" algn="l">
              <a:spcBef>
                <a:spcPts val="450"/>
              </a:spcBef>
              <a:spcAft>
                <a:spcPts val="450"/>
              </a:spcAft>
              <a:buFont typeface="+mj-lt"/>
              <a:buAutoNum type="arabicPeriod"/>
            </a:pPr>
            <a:endParaRPr lang="en-US" sz="140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E0A0B222-3380-3CB7-4EFA-0D29DB8EDCBF}"/>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5" name="object 2">
            <a:extLst>
              <a:ext uri="{FF2B5EF4-FFF2-40B4-BE49-F238E27FC236}">
                <a16:creationId xmlns:a16="http://schemas.microsoft.com/office/drawing/2014/main" id="{8ACE7C63-BFF6-18C8-C61F-DE48BDB41648}"/>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6" name="Picture 5">
            <a:extLst>
              <a:ext uri="{FF2B5EF4-FFF2-40B4-BE49-F238E27FC236}">
                <a16:creationId xmlns:a16="http://schemas.microsoft.com/office/drawing/2014/main" id="{F9FB56F6-7E8E-6D16-2C11-1ABA62F18573}"/>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4" name="Picture 3">
            <a:extLst>
              <a:ext uri="{FF2B5EF4-FFF2-40B4-BE49-F238E27FC236}">
                <a16:creationId xmlns:a16="http://schemas.microsoft.com/office/drawing/2014/main" id="{5A8644A7-1E90-A639-B7DA-ABB43E1D0810}"/>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1628688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B859-5604-4B16-A304-C0AEEBB1599E}"/>
              </a:ext>
            </a:extLst>
          </p:cNvPr>
          <p:cNvSpPr>
            <a:spLocks noGrp="1"/>
          </p:cNvSpPr>
          <p:nvPr>
            <p:ph type="ctrTitle"/>
          </p:nvPr>
        </p:nvSpPr>
        <p:spPr>
          <a:xfrm>
            <a:off x="980902" y="658908"/>
            <a:ext cx="6858000" cy="350097"/>
          </a:xfrm>
        </p:spPr>
        <p:txBody>
          <a:bodyPr anchor="t">
            <a:noAutofit/>
          </a:bodyPr>
          <a:lstStyle/>
          <a:p>
            <a:pPr algn="just">
              <a:spcBef>
                <a:spcPts val="200"/>
              </a:spcBef>
            </a:pPr>
            <a:r>
              <a:rPr lang="ro-RO" sz="1600" b="1" dirty="0">
                <a:solidFill>
                  <a:schemeClr val="tx1">
                    <a:lumMod val="75000"/>
                    <a:lumOff val="25000"/>
                  </a:schemeClr>
                </a:solidFill>
                <a:latin typeface="Montserrat" pitchFamily="2" charset="77"/>
                <a:cs typeface="Arial" pitchFamily="34" charset="0"/>
              </a:rPr>
              <a:t>Anexele obligatorii de prezentat la momentul contractării </a:t>
            </a:r>
            <a:endParaRPr lang="en-GB" sz="1600" b="1" dirty="0">
              <a:solidFill>
                <a:schemeClr val="tx1">
                  <a:lumMod val="75000"/>
                  <a:lumOff val="25000"/>
                </a:schemeClr>
              </a:solidFill>
              <a:latin typeface="Montserrat" pitchFamily="2" charset="77"/>
              <a:cs typeface="Arial" pitchFamily="34" charset="0"/>
            </a:endParaRPr>
          </a:p>
        </p:txBody>
      </p:sp>
      <p:sp>
        <p:nvSpPr>
          <p:cNvPr id="9" name="Title 1">
            <a:extLst>
              <a:ext uri="{FF2B5EF4-FFF2-40B4-BE49-F238E27FC236}">
                <a16:creationId xmlns:a16="http://schemas.microsoft.com/office/drawing/2014/main" id="{0515A695-EBE3-469A-B205-4771ED34F55B}"/>
              </a:ext>
            </a:extLst>
          </p:cNvPr>
          <p:cNvSpPr txBox="1">
            <a:spLocks/>
          </p:cNvSpPr>
          <p:nvPr/>
        </p:nvSpPr>
        <p:spPr>
          <a:xfrm>
            <a:off x="980902" y="1358696"/>
            <a:ext cx="10090958" cy="4529267"/>
          </a:xfrm>
          <a:prstGeom prst="rect">
            <a:avLst/>
          </a:prstGeom>
        </p:spPr>
        <p:txBody>
          <a:bodyPr vert="horz" lIns="68580" tIns="34290" rIns="68580" bIns="3429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857250" indent="-857250" algn="just">
              <a:buFont typeface="Wingdings" panose="05000000000000000000" pitchFamily="2" charset="2"/>
              <a:buChar char="q"/>
            </a:pPr>
            <a:r>
              <a:rPr lang="it-IT" sz="1400" dirty="0">
                <a:latin typeface="Trebuchet MS" panose="020B0603020202020204" pitchFamily="34" charset="0"/>
                <a:cs typeface="Times New Roman" panose="02020603050405020304" pitchFamily="18" charset="0"/>
              </a:rPr>
              <a:t>Documentele statutare ale solicitantului și partenerilor, dacă este cazul; </a:t>
            </a:r>
          </a:p>
          <a:p>
            <a:pPr algn="just"/>
            <a:endParaRPr lang="it-IT"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GB" sz="1400" dirty="0" err="1">
                <a:latin typeface="Trebuchet MS" panose="020B0603020202020204" pitchFamily="34" charset="0"/>
                <a:cs typeface="Times New Roman" panose="02020603050405020304" pitchFamily="18" charset="0"/>
              </a:rPr>
              <a:t>Acordul</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privind</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implementarea</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în</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parteneriat</a:t>
            </a:r>
            <a:r>
              <a:rPr lang="en-GB" sz="1400" dirty="0">
                <a:latin typeface="Trebuchet MS" panose="020B0603020202020204" pitchFamily="34" charset="0"/>
                <a:cs typeface="Times New Roman" panose="02020603050405020304" pitchFamily="18" charset="0"/>
              </a:rPr>
              <a:t> a </a:t>
            </a:r>
            <a:r>
              <a:rPr lang="en-GB" sz="1400" dirty="0" err="1">
                <a:latin typeface="Trebuchet MS" panose="020B0603020202020204" pitchFamily="34" charset="0"/>
                <a:cs typeface="Times New Roman" panose="02020603050405020304" pitchFamily="18" charset="0"/>
              </a:rPr>
              <a:t>proiectului</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dacă</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este</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cazul</a:t>
            </a:r>
            <a:r>
              <a:rPr lang="en-GB" sz="1400" dirty="0">
                <a:latin typeface="Trebuchet MS" panose="020B0603020202020204" pitchFamily="34" charset="0"/>
                <a:cs typeface="Times New Roman" panose="02020603050405020304" pitchFamily="18" charset="0"/>
              </a:rPr>
              <a:t>; </a:t>
            </a: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latin typeface="Trebuchet MS" panose="020B0603020202020204" pitchFamily="34" charset="0"/>
                <a:cs typeface="Times New Roman" panose="02020603050405020304" pitchFamily="18" charset="0"/>
              </a:rPr>
              <a:t>(dacă este cazul) </a:t>
            </a:r>
            <a:r>
              <a:rPr lang="en-GB" sz="1400" dirty="0" err="1">
                <a:latin typeface="Trebuchet MS" panose="020B0603020202020204" pitchFamily="34" charset="0"/>
                <a:cs typeface="Times New Roman" panose="02020603050405020304" pitchFamily="18" charset="0"/>
              </a:rPr>
              <a:t>Ȋmputernicirea</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pentru</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semnarea</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electronică</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extinsă</a:t>
            </a:r>
            <a:r>
              <a:rPr lang="en-GB" sz="1400" dirty="0">
                <a:latin typeface="Trebuchet MS" panose="020B0603020202020204" pitchFamily="34" charset="0"/>
                <a:cs typeface="Times New Roman" panose="02020603050405020304" pitchFamily="18" charset="0"/>
              </a:rPr>
              <a:t> a </a:t>
            </a:r>
            <a:r>
              <a:rPr lang="en-GB" sz="1400" dirty="0" err="1">
                <a:latin typeface="Trebuchet MS" panose="020B0603020202020204" pitchFamily="34" charset="0"/>
                <a:cs typeface="Times New Roman" panose="02020603050405020304" pitchFamily="18" charset="0"/>
              </a:rPr>
              <a:t>cererii</a:t>
            </a:r>
            <a:r>
              <a:rPr lang="en-GB" sz="1400" dirty="0">
                <a:latin typeface="Trebuchet MS" panose="020B0603020202020204" pitchFamily="34" charset="0"/>
                <a:cs typeface="Times New Roman" panose="02020603050405020304" pitchFamily="18" charset="0"/>
              </a:rPr>
              <a:t> de </a:t>
            </a:r>
            <a:r>
              <a:rPr lang="en-GB" sz="1400" dirty="0" err="1">
                <a:latin typeface="Trebuchet MS" panose="020B0603020202020204" pitchFamily="34" charset="0"/>
                <a:cs typeface="Times New Roman" panose="02020603050405020304" pitchFamily="18" charset="0"/>
              </a:rPr>
              <a:t>finantare</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şi</a:t>
            </a:r>
            <a:r>
              <a:rPr lang="en-GB" sz="1400" dirty="0">
                <a:latin typeface="Trebuchet MS" panose="020B0603020202020204" pitchFamily="34" charset="0"/>
                <a:cs typeface="Times New Roman" panose="02020603050405020304" pitchFamily="18" charset="0"/>
              </a:rPr>
              <a:t> a </a:t>
            </a:r>
            <a:r>
              <a:rPr lang="en-GB" sz="1400" dirty="0" err="1">
                <a:latin typeface="Trebuchet MS" panose="020B0603020202020204" pitchFamily="34" charset="0"/>
                <a:cs typeface="Times New Roman" panose="02020603050405020304" pitchFamily="18" charset="0"/>
              </a:rPr>
              <a:t>anexelor</a:t>
            </a:r>
            <a:r>
              <a:rPr lang="en-GB" sz="1400" dirty="0">
                <a:latin typeface="Trebuchet MS" panose="020B0603020202020204" pitchFamily="34" charset="0"/>
                <a:cs typeface="Times New Roman" panose="02020603050405020304" pitchFamily="18" charset="0"/>
              </a:rPr>
              <a:t> la </a:t>
            </a:r>
            <a:r>
              <a:rPr lang="en-GB" sz="1400" dirty="0" err="1">
                <a:latin typeface="Trebuchet MS" panose="020B0603020202020204" pitchFamily="34" charset="0"/>
                <a:cs typeface="Times New Roman" panose="02020603050405020304" pitchFamily="18" charset="0"/>
              </a:rPr>
              <a:t>acesta</a:t>
            </a:r>
            <a:r>
              <a:rPr lang="en-GB" sz="1400" dirty="0">
                <a:latin typeface="Trebuchet MS" panose="020B0603020202020204" pitchFamily="34" charset="0"/>
                <a:cs typeface="Times New Roman" panose="02020603050405020304" pitchFamily="18" charset="0"/>
              </a:rPr>
              <a:t>; </a:t>
            </a: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s-ES" sz="1400" dirty="0" err="1">
                <a:solidFill>
                  <a:srgbClr val="0070C0"/>
                </a:solidFill>
                <a:latin typeface="Trebuchet MS" panose="020B0603020202020204" pitchFamily="34" charset="0"/>
                <a:cs typeface="Times New Roman" panose="02020603050405020304" pitchFamily="18" charset="0"/>
              </a:rPr>
              <a:t>Certificate</a:t>
            </a:r>
            <a:r>
              <a:rPr lang="es-ES" sz="1400" dirty="0">
                <a:solidFill>
                  <a:srgbClr val="0070C0"/>
                </a:solidFill>
                <a:latin typeface="Trebuchet MS" panose="020B0603020202020204" pitchFamily="34" charset="0"/>
                <a:cs typeface="Times New Roman" panose="02020603050405020304" pitchFamily="18" charset="0"/>
              </a:rPr>
              <a:t> de atestare </a:t>
            </a:r>
            <a:r>
              <a:rPr lang="es-ES" sz="1400" dirty="0" err="1">
                <a:solidFill>
                  <a:srgbClr val="0070C0"/>
                </a:solidFill>
                <a:latin typeface="Trebuchet MS" panose="020B0603020202020204" pitchFamily="34" charset="0"/>
                <a:cs typeface="Times New Roman" panose="02020603050405020304" pitchFamily="18" charset="0"/>
              </a:rPr>
              <a:t>fiscală</a:t>
            </a:r>
            <a:r>
              <a:rPr lang="es-ES" sz="1400" dirty="0">
                <a:solidFill>
                  <a:srgbClr val="0070C0"/>
                </a:solidFill>
                <a:latin typeface="Trebuchet MS" panose="020B0603020202020204" pitchFamily="34" charset="0"/>
                <a:cs typeface="Times New Roman" panose="02020603050405020304" pitchFamily="18" charset="0"/>
              </a:rPr>
              <a:t>, </a:t>
            </a:r>
            <a:r>
              <a:rPr lang="es-ES" sz="1400" dirty="0" err="1">
                <a:solidFill>
                  <a:srgbClr val="0070C0"/>
                </a:solidFill>
                <a:latin typeface="Trebuchet MS" panose="020B0603020202020204" pitchFamily="34" charset="0"/>
                <a:cs typeface="Times New Roman" panose="02020603050405020304" pitchFamily="18" charset="0"/>
              </a:rPr>
              <a:t>referitoare</a:t>
            </a:r>
            <a:r>
              <a:rPr lang="es-ES" sz="1400" dirty="0">
                <a:solidFill>
                  <a:srgbClr val="0070C0"/>
                </a:solidFill>
                <a:latin typeface="Trebuchet MS" panose="020B0603020202020204" pitchFamily="34" charset="0"/>
                <a:cs typeface="Times New Roman" panose="02020603050405020304" pitchFamily="18" charset="0"/>
              </a:rPr>
              <a:t> la </a:t>
            </a:r>
            <a:r>
              <a:rPr lang="es-ES" sz="1400" dirty="0" err="1">
                <a:solidFill>
                  <a:srgbClr val="0070C0"/>
                </a:solidFill>
                <a:latin typeface="Trebuchet MS" panose="020B0603020202020204" pitchFamily="34" charset="0"/>
                <a:cs typeface="Times New Roman" panose="02020603050405020304" pitchFamily="18" charset="0"/>
              </a:rPr>
              <a:t>obligațiile</a:t>
            </a:r>
            <a:r>
              <a:rPr lang="es-ES" sz="1400" dirty="0">
                <a:solidFill>
                  <a:srgbClr val="0070C0"/>
                </a:solidFill>
                <a:latin typeface="Trebuchet MS" panose="020B0603020202020204" pitchFamily="34" charset="0"/>
                <a:cs typeface="Times New Roman" panose="02020603050405020304" pitchFamily="18" charset="0"/>
              </a:rPr>
              <a:t> de </a:t>
            </a:r>
            <a:r>
              <a:rPr lang="es-ES" sz="1400" dirty="0" err="1">
                <a:solidFill>
                  <a:srgbClr val="0070C0"/>
                </a:solidFill>
                <a:latin typeface="Trebuchet MS" panose="020B0603020202020204" pitchFamily="34" charset="0"/>
                <a:cs typeface="Times New Roman" panose="02020603050405020304" pitchFamily="18" charset="0"/>
              </a:rPr>
              <a:t>plată</a:t>
            </a:r>
            <a:r>
              <a:rPr lang="es-ES" sz="1400" dirty="0">
                <a:solidFill>
                  <a:srgbClr val="0070C0"/>
                </a:solidFill>
                <a:latin typeface="Trebuchet MS" panose="020B0603020202020204" pitchFamily="34" charset="0"/>
                <a:cs typeface="Times New Roman" panose="02020603050405020304" pitchFamily="18" charset="0"/>
              </a:rPr>
              <a:t> la </a:t>
            </a:r>
            <a:r>
              <a:rPr lang="es-ES" sz="1400" dirty="0" err="1">
                <a:solidFill>
                  <a:srgbClr val="0070C0"/>
                </a:solidFill>
                <a:latin typeface="Trebuchet MS" panose="020B0603020202020204" pitchFamily="34" charset="0"/>
                <a:cs typeface="Times New Roman" panose="02020603050405020304" pitchFamily="18" charset="0"/>
              </a:rPr>
              <a:t>bugetul</a:t>
            </a:r>
            <a:r>
              <a:rPr lang="es-ES" sz="1400" dirty="0">
                <a:solidFill>
                  <a:srgbClr val="0070C0"/>
                </a:solidFill>
                <a:latin typeface="Trebuchet MS" panose="020B0603020202020204" pitchFamily="34" charset="0"/>
                <a:cs typeface="Times New Roman" panose="02020603050405020304" pitchFamily="18" charset="0"/>
              </a:rPr>
              <a:t> local </a:t>
            </a:r>
            <a:r>
              <a:rPr lang="es-ES" sz="1400" dirty="0" err="1">
                <a:solidFill>
                  <a:srgbClr val="0070C0"/>
                </a:solidFill>
                <a:latin typeface="Trebuchet MS" panose="020B0603020202020204" pitchFamily="34" charset="0"/>
                <a:cs typeface="Times New Roman" panose="02020603050405020304" pitchFamily="18" charset="0"/>
              </a:rPr>
              <a:t>și</a:t>
            </a:r>
            <a:r>
              <a:rPr lang="es-ES" sz="1400" dirty="0">
                <a:solidFill>
                  <a:srgbClr val="0070C0"/>
                </a:solidFill>
                <a:latin typeface="Trebuchet MS" panose="020B0603020202020204" pitchFamily="34" charset="0"/>
                <a:cs typeface="Times New Roman" panose="02020603050405020304" pitchFamily="18" charset="0"/>
              </a:rPr>
              <a:t> la </a:t>
            </a:r>
            <a:r>
              <a:rPr lang="es-ES" sz="1400" dirty="0" err="1">
                <a:solidFill>
                  <a:srgbClr val="0070C0"/>
                </a:solidFill>
                <a:latin typeface="Trebuchet MS" panose="020B0603020202020204" pitchFamily="34" charset="0"/>
                <a:cs typeface="Times New Roman" panose="02020603050405020304" pitchFamily="18" charset="0"/>
              </a:rPr>
              <a:t>bugetul</a:t>
            </a:r>
            <a:r>
              <a:rPr lang="es-ES" sz="1400" dirty="0">
                <a:solidFill>
                  <a:srgbClr val="0070C0"/>
                </a:solidFill>
                <a:latin typeface="Trebuchet MS" panose="020B0603020202020204" pitchFamily="34" charset="0"/>
                <a:cs typeface="Times New Roman" panose="02020603050405020304" pitchFamily="18" charset="0"/>
              </a:rPr>
              <a:t> de </a:t>
            </a:r>
            <a:r>
              <a:rPr lang="es-ES" sz="1400" dirty="0" err="1">
                <a:solidFill>
                  <a:srgbClr val="0070C0"/>
                </a:solidFill>
                <a:latin typeface="Trebuchet MS" panose="020B0603020202020204" pitchFamily="34" charset="0"/>
                <a:cs typeface="Times New Roman" panose="02020603050405020304" pitchFamily="18" charset="0"/>
              </a:rPr>
              <a:t>stat</a:t>
            </a:r>
            <a:r>
              <a:rPr lang="en-GB" sz="1400" dirty="0">
                <a:solidFill>
                  <a:srgbClr val="0070C0"/>
                </a:solidFill>
                <a:latin typeface="Trebuchet MS" panose="020B0603020202020204" pitchFamily="34" charset="0"/>
                <a:cs typeface="Times New Roman" panose="02020603050405020304" pitchFamily="18" charset="0"/>
              </a:rPr>
              <a:t>;</a:t>
            </a:r>
          </a:p>
          <a:p>
            <a:pPr marL="857250" indent="-857250" algn="just">
              <a:buFont typeface="Wingdings" panose="05000000000000000000" pitchFamily="2" charset="2"/>
              <a:buChar char="q"/>
            </a:pPr>
            <a:r>
              <a:rPr lang="it-IT" sz="1400" dirty="0">
                <a:solidFill>
                  <a:srgbClr val="0070C0"/>
                </a:solidFill>
                <a:latin typeface="Trebuchet MS" panose="020B0603020202020204" pitchFamily="34" charset="0"/>
                <a:cs typeface="Times New Roman" panose="02020603050405020304" pitchFamily="18" charset="0"/>
              </a:rPr>
              <a:t>Certificatul de cazier fiscal al solicitantului</a:t>
            </a:r>
            <a:r>
              <a:rPr lang="en-GB" sz="1400" dirty="0">
                <a:solidFill>
                  <a:srgbClr val="0070C0"/>
                </a:solidFill>
                <a:latin typeface="Trebuchet MS" panose="020B0603020202020204" pitchFamily="34" charset="0"/>
                <a:cs typeface="Times New Roman" panose="02020603050405020304" pitchFamily="18" charset="0"/>
              </a:rPr>
              <a:t>;</a:t>
            </a:r>
            <a:r>
              <a:rPr lang="ro-RO" sz="1400" dirty="0">
                <a:solidFill>
                  <a:srgbClr val="0070C0"/>
                </a:solidFill>
                <a:latin typeface="Trebuchet MS" panose="020B0603020202020204" pitchFamily="34" charset="0"/>
                <a:cs typeface="Times New Roman" panose="02020603050405020304" pitchFamily="18" charset="0"/>
              </a:rPr>
              <a:t> </a:t>
            </a:r>
            <a:endParaRPr lang="en-GB" sz="1400" dirty="0">
              <a:solidFill>
                <a:srgbClr val="0070C0"/>
              </a:solidFill>
              <a:latin typeface="Trebuchet MS" panose="020B0603020202020204" pitchFamily="34" charset="0"/>
              <a:cs typeface="Times New Roman" panose="02020603050405020304" pitchFamily="18" charset="0"/>
            </a:endParaRPr>
          </a:p>
          <a:p>
            <a:pPr algn="just"/>
            <a:endParaRPr lang="en-GB" sz="1400" dirty="0">
              <a:solidFill>
                <a:srgbClr val="0070C0"/>
              </a:solidFill>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en-GB" sz="1400" dirty="0" err="1">
                <a:latin typeface="Trebuchet MS" panose="020B0603020202020204" pitchFamily="34" charset="0"/>
                <a:cs typeface="Times New Roman" panose="02020603050405020304" pitchFamily="18" charset="0"/>
              </a:rPr>
              <a:t>Formularul</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bugetar</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Fişa</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proiectului</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finanţat</a:t>
            </a:r>
            <a:r>
              <a:rPr lang="en-GB" sz="1400" dirty="0">
                <a:latin typeface="Trebuchet MS" panose="020B0603020202020204" pitchFamily="34" charset="0"/>
                <a:cs typeface="Times New Roman" panose="02020603050405020304" pitchFamily="18" charset="0"/>
              </a:rPr>
              <a:t>/</a:t>
            </a:r>
            <a:r>
              <a:rPr lang="en-GB" sz="1400" dirty="0" err="1">
                <a:latin typeface="Trebuchet MS" panose="020B0603020202020204" pitchFamily="34" charset="0"/>
                <a:cs typeface="Times New Roman" panose="02020603050405020304" pitchFamily="18" charset="0"/>
              </a:rPr>
              <a:t>propus</a:t>
            </a:r>
            <a:r>
              <a:rPr lang="en-GB" sz="1400" dirty="0">
                <a:latin typeface="Trebuchet MS" panose="020B0603020202020204" pitchFamily="34" charset="0"/>
                <a:cs typeface="Times New Roman" panose="02020603050405020304" pitchFamily="18" charset="0"/>
              </a:rPr>
              <a:t> la </a:t>
            </a:r>
            <a:r>
              <a:rPr lang="en-GB" sz="1400" dirty="0" err="1">
                <a:latin typeface="Trebuchet MS" panose="020B0603020202020204" pitchFamily="34" charset="0"/>
                <a:cs typeface="Times New Roman" panose="02020603050405020304" pitchFamily="18" charset="0"/>
              </a:rPr>
              <a:t>finanţare</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în</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cadrul</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programelor</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aferente</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Politicii</a:t>
            </a:r>
            <a:r>
              <a:rPr lang="en-GB" sz="1400" dirty="0">
                <a:latin typeface="Trebuchet MS" panose="020B0603020202020204" pitchFamily="34" charset="0"/>
                <a:cs typeface="Times New Roman" panose="02020603050405020304" pitchFamily="18" charset="0"/>
              </a:rPr>
              <a:t> de </a:t>
            </a:r>
            <a:r>
              <a:rPr lang="en-GB" sz="1400" dirty="0" err="1">
                <a:latin typeface="Trebuchet MS" panose="020B0603020202020204" pitchFamily="34" charset="0"/>
                <a:cs typeface="Times New Roman" panose="02020603050405020304" pitchFamily="18" charset="0"/>
              </a:rPr>
              <a:t>coeziune</a:t>
            </a:r>
            <a:r>
              <a:rPr lang="en-GB" sz="1400" dirty="0">
                <a:latin typeface="Trebuchet MS" panose="020B0603020202020204" pitchFamily="34" charset="0"/>
                <a:cs typeface="Times New Roman" panose="02020603050405020304" pitchFamily="18" charset="0"/>
              </a:rPr>
              <a:t> a </a:t>
            </a:r>
            <a:r>
              <a:rPr lang="en-GB" sz="1400" dirty="0" err="1">
                <a:latin typeface="Trebuchet MS" panose="020B0603020202020204" pitchFamily="34" charset="0"/>
                <a:cs typeface="Times New Roman" panose="02020603050405020304" pitchFamily="18" charset="0"/>
              </a:rPr>
              <a:t>Uniunii</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Europene</a:t>
            </a:r>
            <a:r>
              <a:rPr lang="en-GB" sz="1400" dirty="0">
                <a:latin typeface="Trebuchet MS" panose="020B0603020202020204" pitchFamily="34" charset="0"/>
                <a:cs typeface="Times New Roman" panose="02020603050405020304" pitchFamily="18" charset="0"/>
              </a:rPr>
              <a:t>" (cod 23), </a:t>
            </a:r>
            <a:r>
              <a:rPr lang="en-GB" sz="1400" dirty="0" err="1">
                <a:latin typeface="Trebuchet MS" panose="020B0603020202020204" pitchFamily="34" charset="0"/>
                <a:cs typeface="Times New Roman" panose="02020603050405020304" pitchFamily="18" charset="0"/>
              </a:rPr>
              <a:t>prevăzut</a:t>
            </a:r>
            <a:r>
              <a:rPr lang="en-GB" sz="1400" dirty="0">
                <a:latin typeface="Trebuchet MS" panose="020B0603020202020204" pitchFamily="34" charset="0"/>
                <a:cs typeface="Times New Roman" panose="02020603050405020304" pitchFamily="18" charset="0"/>
              </a:rPr>
              <a:t> de </a:t>
            </a:r>
            <a:r>
              <a:rPr lang="en-GB" sz="1400" dirty="0" err="1">
                <a:latin typeface="Trebuchet MS" panose="020B0603020202020204" pitchFamily="34" charset="0"/>
                <a:cs typeface="Times New Roman" panose="02020603050405020304" pitchFamily="18" charset="0"/>
              </a:rPr>
              <a:t>Scrisoarea-cadru</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privind</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contextul</a:t>
            </a:r>
            <a:r>
              <a:rPr lang="en-GB" sz="1400" dirty="0">
                <a:latin typeface="Trebuchet MS" panose="020B0603020202020204" pitchFamily="34" charset="0"/>
                <a:cs typeface="Times New Roman" panose="02020603050405020304" pitchFamily="18" charset="0"/>
              </a:rPr>
              <a:t> macroeconomic, </a:t>
            </a:r>
            <a:r>
              <a:rPr lang="en-GB" sz="1400" dirty="0" err="1">
                <a:latin typeface="Trebuchet MS" panose="020B0603020202020204" pitchFamily="34" charset="0"/>
                <a:cs typeface="Times New Roman" panose="02020603050405020304" pitchFamily="18" charset="0"/>
              </a:rPr>
              <a:t>în</a:t>
            </a:r>
            <a:r>
              <a:rPr lang="en-GB" sz="1400" dirty="0">
                <a:latin typeface="Trebuchet MS" panose="020B0603020202020204" pitchFamily="34" charset="0"/>
                <a:cs typeface="Times New Roman" panose="02020603050405020304" pitchFamily="18" charset="0"/>
              </a:rPr>
              <a:t> </a:t>
            </a:r>
            <a:r>
              <a:rPr lang="en-GB" sz="1400" dirty="0" err="1">
                <a:latin typeface="Trebuchet MS" panose="020B0603020202020204" pitchFamily="34" charset="0"/>
                <a:cs typeface="Times New Roman" panose="02020603050405020304" pitchFamily="18" charset="0"/>
              </a:rPr>
              <a:t>conformitate</a:t>
            </a:r>
            <a:r>
              <a:rPr lang="en-GB" sz="1400" dirty="0">
                <a:latin typeface="Trebuchet MS" panose="020B0603020202020204" pitchFamily="34" charset="0"/>
                <a:cs typeface="Times New Roman" panose="02020603050405020304" pitchFamily="18" charset="0"/>
              </a:rPr>
              <a:t> cu </a:t>
            </a:r>
            <a:r>
              <a:rPr lang="en-GB" sz="1400" dirty="0" err="1">
                <a:latin typeface="Trebuchet MS" panose="020B0603020202020204" pitchFamily="34" charset="0"/>
                <a:cs typeface="Times New Roman" panose="02020603050405020304" pitchFamily="18" charset="0"/>
              </a:rPr>
              <a:t>prevederile</a:t>
            </a:r>
            <a:r>
              <a:rPr lang="en-GB" sz="1400" dirty="0">
                <a:latin typeface="Trebuchet MS" panose="020B0603020202020204" pitchFamily="34" charset="0"/>
                <a:cs typeface="Times New Roman" panose="02020603050405020304" pitchFamily="18" charset="0"/>
              </a:rPr>
              <a:t> O.U.G.133/2021;</a:t>
            </a:r>
          </a:p>
          <a:p>
            <a:pPr algn="just"/>
            <a:endParaRPr lang="en-US"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latin typeface="Trebuchet MS" panose="020B0603020202020204" pitchFamily="34" charset="0"/>
                <a:cs typeface="Times New Roman" panose="02020603050405020304" pitchFamily="18" charset="0"/>
              </a:rPr>
              <a:t>Formularul nr. 1 - Fişă de fundamentare. Proiect propus la finanţare/finanţat din fonduri europene în conformitate cu O.U.G.133/2021 (pentru entitatile de drept public)</a:t>
            </a:r>
            <a:r>
              <a:rPr lang="en-GB" sz="1400" dirty="0">
                <a:latin typeface="Trebuchet MS" panose="020B0603020202020204" pitchFamily="34" charset="0"/>
                <a:cs typeface="Times New Roman" panose="02020603050405020304" pitchFamily="18" charset="0"/>
              </a:rPr>
              <a:t>;</a:t>
            </a:r>
            <a:r>
              <a:rPr lang="ro-RO" sz="1400" dirty="0">
                <a:latin typeface="Trebuchet MS" panose="020B0603020202020204" pitchFamily="34" charset="0"/>
                <a:cs typeface="Times New Roman" panose="02020603050405020304" pitchFamily="18" charset="0"/>
              </a:rPr>
              <a:t> </a:t>
            </a:r>
            <a:endParaRPr lang="en-GB" sz="1400" dirty="0">
              <a:latin typeface="Trebuchet MS" panose="020B0603020202020204" pitchFamily="34" charset="0"/>
              <a:cs typeface="Times New Roman" panose="02020603050405020304" pitchFamily="18" charset="0"/>
            </a:endParaRP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latin typeface="Trebuchet MS" panose="020B0603020202020204" pitchFamily="34" charset="0"/>
                <a:cs typeface="Times New Roman" panose="02020603050405020304" pitchFamily="18" charset="0"/>
              </a:rPr>
              <a:t>Declaratie pe propria raspundere a reprezentantului legal al solicitantului (Anexa </a:t>
            </a:r>
            <a:r>
              <a:rPr lang="en-GB" sz="1400" dirty="0">
                <a:latin typeface="Trebuchet MS" panose="020B0603020202020204" pitchFamily="34" charset="0"/>
                <a:cs typeface="Times New Roman" panose="02020603050405020304" pitchFamily="18" charset="0"/>
              </a:rPr>
              <a:t>…</a:t>
            </a:r>
            <a:r>
              <a:rPr lang="ro-RO" sz="1400" dirty="0">
                <a:latin typeface="Trebuchet MS" panose="020B0603020202020204" pitchFamily="34" charset="0"/>
                <a:cs typeface="Times New Roman" panose="02020603050405020304" pitchFamily="18" charset="0"/>
              </a:rPr>
              <a:t>) privind modificarile survenite asupra documentatiei de finantare</a:t>
            </a:r>
            <a:r>
              <a:rPr lang="en-GB" sz="1400" dirty="0">
                <a:latin typeface="Trebuchet MS" panose="020B0603020202020204" pitchFamily="34" charset="0"/>
                <a:cs typeface="Times New Roman" panose="02020603050405020304" pitchFamily="18" charset="0"/>
              </a:rPr>
              <a:t>;</a:t>
            </a:r>
          </a:p>
          <a:p>
            <a:pPr algn="just"/>
            <a:endParaRPr lang="en-GB" sz="1400" dirty="0">
              <a:latin typeface="Trebuchet MS" panose="020B0603020202020204" pitchFamily="34" charset="0"/>
              <a:cs typeface="Times New Roman" panose="02020603050405020304" pitchFamily="18" charset="0"/>
            </a:endParaRPr>
          </a:p>
          <a:p>
            <a:pPr marL="857250" indent="-857250" algn="just">
              <a:buFont typeface="Wingdings" panose="05000000000000000000" pitchFamily="2" charset="2"/>
              <a:buChar char="q"/>
            </a:pPr>
            <a:r>
              <a:rPr lang="ro-RO" sz="1400" dirty="0">
                <a:solidFill>
                  <a:srgbClr val="0070C0"/>
                </a:solidFill>
                <a:latin typeface="Trebuchet MS" panose="020B0603020202020204" pitchFamily="34" charset="0"/>
                <a:cs typeface="Times New Roman" panose="02020603050405020304" pitchFamily="18" charset="0"/>
              </a:rPr>
              <a:t>Documente privind dreptul de proprietate/administrare/superficie/concesiune/folosință</a:t>
            </a:r>
            <a:r>
              <a:rPr lang="en-GB" sz="1400" dirty="0">
                <a:solidFill>
                  <a:srgbClr val="0070C0"/>
                </a:solidFill>
                <a:latin typeface="Trebuchet MS" panose="020B0603020202020204" pitchFamily="34" charset="0"/>
                <a:cs typeface="Times New Roman" panose="02020603050405020304" pitchFamily="18" charset="0"/>
              </a:rPr>
              <a:t> - </a:t>
            </a:r>
            <a:r>
              <a:rPr lang="en-GB" sz="1400" dirty="0" err="1">
                <a:solidFill>
                  <a:srgbClr val="0070C0"/>
                </a:solidFill>
                <a:latin typeface="Trebuchet MS" panose="020B0603020202020204" pitchFamily="34" charset="0"/>
                <a:cs typeface="Times New Roman" panose="02020603050405020304" pitchFamily="18" charset="0"/>
              </a:rPr>
              <a:t>aceste</a:t>
            </a:r>
            <a:r>
              <a:rPr lang="en-GB" sz="1400" dirty="0">
                <a:solidFill>
                  <a:srgbClr val="0070C0"/>
                </a:solidFill>
                <a:latin typeface="Trebuchet MS" panose="020B0603020202020204" pitchFamily="34" charset="0"/>
                <a:cs typeface="Times New Roman" panose="02020603050405020304" pitchFamily="18" charset="0"/>
              </a:rPr>
              <a:t> </a:t>
            </a:r>
            <a:r>
              <a:rPr lang="en-GB" sz="1400" dirty="0" err="1">
                <a:solidFill>
                  <a:srgbClr val="0070C0"/>
                </a:solidFill>
                <a:latin typeface="Trebuchet MS" panose="020B0603020202020204" pitchFamily="34" charset="0"/>
                <a:cs typeface="Times New Roman" panose="02020603050405020304" pitchFamily="18" charset="0"/>
              </a:rPr>
              <a:t>documente</a:t>
            </a:r>
            <a:r>
              <a:rPr lang="en-GB" sz="1400" dirty="0">
                <a:solidFill>
                  <a:srgbClr val="0070C0"/>
                </a:solidFill>
                <a:latin typeface="Trebuchet MS" panose="020B0603020202020204" pitchFamily="34" charset="0"/>
                <a:cs typeface="Times New Roman" panose="02020603050405020304" pitchFamily="18" charset="0"/>
              </a:rPr>
              <a:t> nu </a:t>
            </a:r>
            <a:r>
              <a:rPr lang="en-GB" sz="1400" dirty="0" err="1">
                <a:solidFill>
                  <a:srgbClr val="0070C0"/>
                </a:solidFill>
                <a:latin typeface="Trebuchet MS" panose="020B0603020202020204" pitchFamily="34" charset="0"/>
                <a:cs typeface="Times New Roman" panose="02020603050405020304" pitchFamily="18" charset="0"/>
              </a:rPr>
              <a:t>vor</a:t>
            </a:r>
            <a:r>
              <a:rPr lang="en-GB" sz="1400" dirty="0">
                <a:solidFill>
                  <a:srgbClr val="0070C0"/>
                </a:solidFill>
                <a:latin typeface="Trebuchet MS" panose="020B0603020202020204" pitchFamily="34" charset="0"/>
                <a:cs typeface="Times New Roman" panose="02020603050405020304" pitchFamily="18" charset="0"/>
              </a:rPr>
              <a:t> </a:t>
            </a:r>
            <a:r>
              <a:rPr lang="en-GB" sz="1400" dirty="0" err="1">
                <a:solidFill>
                  <a:srgbClr val="0070C0"/>
                </a:solidFill>
                <a:latin typeface="Trebuchet MS" panose="020B0603020202020204" pitchFamily="34" charset="0"/>
                <a:cs typeface="Times New Roman" panose="02020603050405020304" pitchFamily="18" charset="0"/>
              </a:rPr>
              <a:t>mai</a:t>
            </a:r>
            <a:r>
              <a:rPr lang="en-GB" sz="1400" dirty="0">
                <a:solidFill>
                  <a:srgbClr val="0070C0"/>
                </a:solidFill>
                <a:latin typeface="Trebuchet MS" panose="020B0603020202020204" pitchFamily="34" charset="0"/>
                <a:cs typeface="Times New Roman" panose="02020603050405020304" pitchFamily="18" charset="0"/>
              </a:rPr>
              <a:t> fi </a:t>
            </a:r>
            <a:r>
              <a:rPr lang="en-GB" sz="1400" dirty="0" err="1">
                <a:solidFill>
                  <a:srgbClr val="0070C0"/>
                </a:solidFill>
                <a:latin typeface="Trebuchet MS" panose="020B0603020202020204" pitchFamily="34" charset="0"/>
                <a:cs typeface="Times New Roman" panose="02020603050405020304" pitchFamily="18" charset="0"/>
              </a:rPr>
              <a:t>necesare</a:t>
            </a:r>
            <a:r>
              <a:rPr lang="en-GB" sz="1400" dirty="0">
                <a:solidFill>
                  <a:srgbClr val="0070C0"/>
                </a:solidFill>
                <a:latin typeface="Trebuchet MS" panose="020B0603020202020204" pitchFamily="34" charset="0"/>
                <a:cs typeface="Times New Roman" panose="02020603050405020304" pitchFamily="18" charset="0"/>
              </a:rPr>
              <a:t> </a:t>
            </a:r>
            <a:r>
              <a:rPr lang="en-GB" sz="1400" dirty="0" err="1">
                <a:solidFill>
                  <a:srgbClr val="0070C0"/>
                </a:solidFill>
                <a:latin typeface="Trebuchet MS" panose="020B0603020202020204" pitchFamily="34" charset="0"/>
                <a:cs typeface="Times New Roman" panose="02020603050405020304" pitchFamily="18" charset="0"/>
              </a:rPr>
              <a:t>daca</a:t>
            </a:r>
            <a:r>
              <a:rPr lang="en-GB" sz="1400" dirty="0">
                <a:solidFill>
                  <a:srgbClr val="0070C0"/>
                </a:solidFill>
                <a:latin typeface="Trebuchet MS" panose="020B0603020202020204" pitchFamily="34" charset="0"/>
                <a:cs typeface="Times New Roman" panose="02020603050405020304" pitchFamily="18" charset="0"/>
              </a:rPr>
              <a:t> se </a:t>
            </a:r>
            <a:r>
              <a:rPr lang="en-GB" sz="1400" dirty="0" err="1">
                <a:solidFill>
                  <a:srgbClr val="0070C0"/>
                </a:solidFill>
                <a:latin typeface="Trebuchet MS" panose="020B0603020202020204" pitchFamily="34" charset="0"/>
                <a:cs typeface="Times New Roman" panose="02020603050405020304" pitchFamily="18" charset="0"/>
              </a:rPr>
              <a:t>aproba</a:t>
            </a:r>
            <a:r>
              <a:rPr lang="en-GB" sz="1400" dirty="0">
                <a:solidFill>
                  <a:srgbClr val="0070C0"/>
                </a:solidFill>
                <a:latin typeface="Trebuchet MS" panose="020B0603020202020204" pitchFamily="34" charset="0"/>
                <a:cs typeface="Times New Roman" panose="02020603050405020304" pitchFamily="18" charset="0"/>
              </a:rPr>
              <a:t> </a:t>
            </a:r>
            <a:r>
              <a:rPr lang="en-GB" sz="1400" dirty="0" err="1">
                <a:solidFill>
                  <a:srgbClr val="0070C0"/>
                </a:solidFill>
                <a:latin typeface="Trebuchet MS" panose="020B0603020202020204" pitchFamily="34" charset="0"/>
                <a:cs typeface="Times New Roman" panose="02020603050405020304" pitchFamily="18" charset="0"/>
              </a:rPr>
              <a:t>oug</a:t>
            </a:r>
            <a:r>
              <a:rPr lang="en-GB" sz="1400" dirty="0">
                <a:solidFill>
                  <a:srgbClr val="0070C0"/>
                </a:solidFill>
                <a:latin typeface="Trebuchet MS" panose="020B0603020202020204" pitchFamily="34" charset="0"/>
                <a:cs typeface="Times New Roman" panose="02020603050405020304" pitchFamily="18" charset="0"/>
              </a:rPr>
              <a:t> in var </a:t>
            </a:r>
            <a:r>
              <a:rPr lang="en-GB" sz="1400" dirty="0" err="1">
                <a:solidFill>
                  <a:srgbClr val="0070C0"/>
                </a:solidFill>
                <a:latin typeface="Trebuchet MS" panose="020B0603020202020204" pitchFamily="34" charset="0"/>
                <a:cs typeface="Times New Roman" panose="02020603050405020304" pitchFamily="18" charset="0"/>
              </a:rPr>
              <a:t>lansata</a:t>
            </a:r>
            <a:r>
              <a:rPr lang="en-GB" sz="1400" dirty="0">
                <a:solidFill>
                  <a:srgbClr val="0070C0"/>
                </a:solidFill>
                <a:latin typeface="Trebuchet MS" panose="020B0603020202020204" pitchFamily="34" charset="0"/>
                <a:cs typeface="Times New Roman" panose="02020603050405020304" pitchFamily="18" charset="0"/>
              </a:rPr>
              <a:t> in </a:t>
            </a:r>
            <a:r>
              <a:rPr lang="en-GB" sz="1400" dirty="0" err="1">
                <a:solidFill>
                  <a:srgbClr val="0070C0"/>
                </a:solidFill>
                <a:latin typeface="Trebuchet MS" panose="020B0603020202020204" pitchFamily="34" charset="0"/>
                <a:cs typeface="Times New Roman" panose="02020603050405020304" pitchFamily="18" charset="0"/>
              </a:rPr>
              <a:t>consultare</a:t>
            </a:r>
            <a:r>
              <a:rPr lang="en-GB" sz="1400" dirty="0">
                <a:solidFill>
                  <a:srgbClr val="0070C0"/>
                </a:solidFill>
                <a:latin typeface="Trebuchet MS" panose="020B0603020202020204" pitchFamily="34" charset="0"/>
                <a:cs typeface="Times New Roman" panose="02020603050405020304" pitchFamily="18" charset="0"/>
              </a:rPr>
              <a:t> publica</a:t>
            </a:r>
            <a:r>
              <a:rPr lang="ro-RO" sz="1400" dirty="0">
                <a:solidFill>
                  <a:srgbClr val="0070C0"/>
                </a:solidFill>
                <a:latin typeface="Trebuchet MS" panose="020B0603020202020204" pitchFamily="34" charset="0"/>
                <a:cs typeface="Times New Roman" panose="02020603050405020304" pitchFamily="18" charset="0"/>
              </a:rPr>
              <a:t>  </a:t>
            </a:r>
            <a:endParaRPr lang="en-GB" sz="1400" dirty="0">
              <a:solidFill>
                <a:srgbClr val="0070C0"/>
              </a:solidFill>
              <a:latin typeface="Trebuchet MS" panose="020B0603020202020204" pitchFamily="34" charset="0"/>
              <a:cs typeface="Times New Roman" panose="02020603050405020304" pitchFamily="18" charset="0"/>
            </a:endParaRPr>
          </a:p>
          <a:p>
            <a:pPr marL="257175" indent="-257175" algn="l">
              <a:spcBef>
                <a:spcPts val="450"/>
              </a:spcBef>
              <a:spcAft>
                <a:spcPts val="450"/>
              </a:spcAft>
              <a:buFont typeface="+mj-lt"/>
              <a:buAutoNum type="arabicPeriod"/>
            </a:pPr>
            <a:endParaRPr lang="en-US" sz="1400" dirty="0">
              <a:latin typeface="Trebuchet MS" panose="020B0603020202020204" pitchFamily="34" charset="0"/>
              <a:ea typeface="Times New Roman" panose="02020603050405020304" pitchFamily="18" charset="0"/>
              <a:cs typeface="Times New Roman" panose="02020603050405020304" pitchFamily="18" charset="0"/>
            </a:endParaRPr>
          </a:p>
        </p:txBody>
      </p:sp>
      <p:sp>
        <p:nvSpPr>
          <p:cNvPr id="3" name="object 3">
            <a:extLst>
              <a:ext uri="{FF2B5EF4-FFF2-40B4-BE49-F238E27FC236}">
                <a16:creationId xmlns:a16="http://schemas.microsoft.com/office/drawing/2014/main" id="{E0A0B222-3380-3CB7-4EFA-0D29DB8EDCBF}"/>
              </a:ext>
            </a:extLst>
          </p:cNvPr>
          <p:cNvSpPr/>
          <p:nvPr/>
        </p:nvSpPr>
        <p:spPr>
          <a:xfrm>
            <a:off x="1" y="5654011"/>
            <a:ext cx="5084324" cy="1203638"/>
          </a:xfrm>
          <a:custGeom>
            <a:avLst/>
            <a:gdLst/>
            <a:ahLst/>
            <a:cxnLst/>
            <a:rect l="l" t="t" r="r" b="b"/>
            <a:pathLst>
              <a:path w="4381500" h="1770379">
                <a:moveTo>
                  <a:pt x="0" y="124"/>
                </a:moveTo>
                <a:lnTo>
                  <a:pt x="128836" y="935"/>
                </a:lnTo>
                <a:lnTo>
                  <a:pt x="222111" y="3542"/>
                </a:lnTo>
                <a:lnTo>
                  <a:pt x="316442" y="7828"/>
                </a:lnTo>
                <a:lnTo>
                  <a:pt x="411785" y="13803"/>
                </a:lnTo>
                <a:lnTo>
                  <a:pt x="508099" y="21478"/>
                </a:lnTo>
                <a:lnTo>
                  <a:pt x="605339" y="30862"/>
                </a:lnTo>
                <a:lnTo>
                  <a:pt x="703465" y="41964"/>
                </a:lnTo>
                <a:lnTo>
                  <a:pt x="802432" y="54795"/>
                </a:lnTo>
                <a:lnTo>
                  <a:pt x="902198" y="69364"/>
                </a:lnTo>
                <a:lnTo>
                  <a:pt x="1002720" y="85680"/>
                </a:lnTo>
                <a:lnTo>
                  <a:pt x="1103956" y="103754"/>
                </a:lnTo>
                <a:lnTo>
                  <a:pt x="1205863" y="123595"/>
                </a:lnTo>
                <a:lnTo>
                  <a:pt x="1308398" y="145212"/>
                </a:lnTo>
                <a:lnTo>
                  <a:pt x="1411518" y="168616"/>
                </a:lnTo>
                <a:lnTo>
                  <a:pt x="1515181" y="193816"/>
                </a:lnTo>
                <a:lnTo>
                  <a:pt x="1619344" y="220822"/>
                </a:lnTo>
                <a:lnTo>
                  <a:pt x="1723963" y="249643"/>
                </a:lnTo>
                <a:lnTo>
                  <a:pt x="1828997" y="280290"/>
                </a:lnTo>
                <a:lnTo>
                  <a:pt x="1934403" y="312771"/>
                </a:lnTo>
                <a:lnTo>
                  <a:pt x="2040138" y="347097"/>
                </a:lnTo>
                <a:lnTo>
                  <a:pt x="2146158" y="383278"/>
                </a:lnTo>
                <a:lnTo>
                  <a:pt x="2252422" y="421322"/>
                </a:lnTo>
                <a:lnTo>
                  <a:pt x="2358887" y="461240"/>
                </a:lnTo>
                <a:lnTo>
                  <a:pt x="2465509" y="503041"/>
                </a:lnTo>
                <a:lnTo>
                  <a:pt x="2572247" y="546735"/>
                </a:lnTo>
                <a:lnTo>
                  <a:pt x="2679057" y="592332"/>
                </a:lnTo>
                <a:lnTo>
                  <a:pt x="2785896" y="639841"/>
                </a:lnTo>
                <a:lnTo>
                  <a:pt x="2892723" y="689272"/>
                </a:lnTo>
                <a:lnTo>
                  <a:pt x="2999494" y="740635"/>
                </a:lnTo>
                <a:lnTo>
                  <a:pt x="3106165" y="793939"/>
                </a:lnTo>
                <a:lnTo>
                  <a:pt x="3159451" y="821323"/>
                </a:lnTo>
                <a:lnTo>
                  <a:pt x="3212696" y="849195"/>
                </a:lnTo>
                <a:lnTo>
                  <a:pt x="3265895" y="877557"/>
                </a:lnTo>
                <a:lnTo>
                  <a:pt x="3319043" y="906411"/>
                </a:lnTo>
                <a:lnTo>
                  <a:pt x="3372133" y="935758"/>
                </a:lnTo>
                <a:lnTo>
                  <a:pt x="3425162" y="965598"/>
                </a:lnTo>
                <a:lnTo>
                  <a:pt x="3478124" y="995933"/>
                </a:lnTo>
                <a:lnTo>
                  <a:pt x="3531012" y="1026765"/>
                </a:lnTo>
                <a:lnTo>
                  <a:pt x="3583823" y="1058094"/>
                </a:lnTo>
                <a:lnTo>
                  <a:pt x="3629887" y="1086213"/>
                </a:lnTo>
                <a:lnTo>
                  <a:pt x="3674988" y="1114807"/>
                </a:lnTo>
                <a:lnTo>
                  <a:pt x="3719135" y="1143869"/>
                </a:lnTo>
                <a:lnTo>
                  <a:pt x="3762332" y="1173392"/>
                </a:lnTo>
                <a:lnTo>
                  <a:pt x="3804589" y="1203370"/>
                </a:lnTo>
                <a:lnTo>
                  <a:pt x="3845912" y="1233798"/>
                </a:lnTo>
                <a:lnTo>
                  <a:pt x="3886308" y="1264668"/>
                </a:lnTo>
                <a:lnTo>
                  <a:pt x="3925784" y="1295974"/>
                </a:lnTo>
                <a:lnTo>
                  <a:pt x="3964348" y="1327711"/>
                </a:lnTo>
                <a:lnTo>
                  <a:pt x="4002007" y="1359871"/>
                </a:lnTo>
                <a:lnTo>
                  <a:pt x="4038768" y="1392448"/>
                </a:lnTo>
                <a:lnTo>
                  <a:pt x="4074637" y="1425437"/>
                </a:lnTo>
                <a:lnTo>
                  <a:pt x="4109624" y="1458830"/>
                </a:lnTo>
                <a:lnTo>
                  <a:pt x="4143733" y="1492622"/>
                </a:lnTo>
                <a:lnTo>
                  <a:pt x="4176973" y="1526806"/>
                </a:lnTo>
                <a:lnTo>
                  <a:pt x="4209351" y="1561376"/>
                </a:lnTo>
                <a:lnTo>
                  <a:pt x="4240874" y="1596326"/>
                </a:lnTo>
                <a:lnTo>
                  <a:pt x="4271550" y="1631648"/>
                </a:lnTo>
                <a:lnTo>
                  <a:pt x="4301384" y="1667338"/>
                </a:lnTo>
                <a:lnTo>
                  <a:pt x="4330385" y="1703388"/>
                </a:lnTo>
                <a:lnTo>
                  <a:pt x="4358560" y="1739792"/>
                </a:lnTo>
                <a:lnTo>
                  <a:pt x="4380952" y="1769876"/>
                </a:lnTo>
                <a:lnTo>
                  <a:pt x="0" y="1769876"/>
                </a:lnTo>
                <a:lnTo>
                  <a:pt x="0" y="124"/>
                </a:lnTo>
                <a:close/>
              </a:path>
            </a:pathLst>
          </a:custGeom>
          <a:solidFill>
            <a:srgbClr val="FAC432"/>
          </a:solidFill>
        </p:spPr>
        <p:txBody>
          <a:bodyPr wrap="square" lIns="0" tIns="0" rIns="0" bIns="0" rtlCol="0"/>
          <a:lstStyle/>
          <a:p>
            <a:endParaRPr/>
          </a:p>
        </p:txBody>
      </p:sp>
      <p:sp>
        <p:nvSpPr>
          <p:cNvPr id="5" name="object 2">
            <a:extLst>
              <a:ext uri="{FF2B5EF4-FFF2-40B4-BE49-F238E27FC236}">
                <a16:creationId xmlns:a16="http://schemas.microsoft.com/office/drawing/2014/main" id="{8ACE7C63-BFF6-18C8-C61F-DE48BDB41648}"/>
              </a:ext>
            </a:extLst>
          </p:cNvPr>
          <p:cNvSpPr/>
          <p:nvPr/>
        </p:nvSpPr>
        <p:spPr>
          <a:xfrm>
            <a:off x="5693924" y="4920060"/>
            <a:ext cx="6498076" cy="1935804"/>
          </a:xfrm>
          <a:custGeom>
            <a:avLst/>
            <a:gdLst/>
            <a:ahLst/>
            <a:cxnLst/>
            <a:rect l="l" t="t" r="r" b="b"/>
            <a:pathLst>
              <a:path w="7221219" h="3256915">
                <a:moveTo>
                  <a:pt x="0" y="3256564"/>
                </a:moveTo>
                <a:lnTo>
                  <a:pt x="7220943" y="3256564"/>
                </a:lnTo>
                <a:lnTo>
                  <a:pt x="7220943" y="0"/>
                </a:lnTo>
                <a:lnTo>
                  <a:pt x="7213671" y="2814"/>
                </a:lnTo>
                <a:lnTo>
                  <a:pt x="7147103" y="30891"/>
                </a:lnTo>
                <a:lnTo>
                  <a:pt x="7081918" y="61549"/>
                </a:lnTo>
                <a:lnTo>
                  <a:pt x="7018216" y="94795"/>
                </a:lnTo>
                <a:lnTo>
                  <a:pt x="6956098" y="130636"/>
                </a:lnTo>
                <a:lnTo>
                  <a:pt x="6895665" y="169081"/>
                </a:lnTo>
                <a:lnTo>
                  <a:pt x="6837017" y="210136"/>
                </a:lnTo>
                <a:lnTo>
                  <a:pt x="6780254" y="253809"/>
                </a:lnTo>
                <a:lnTo>
                  <a:pt x="6725477" y="300107"/>
                </a:lnTo>
                <a:lnTo>
                  <a:pt x="6672786" y="349038"/>
                </a:lnTo>
                <a:lnTo>
                  <a:pt x="6622283" y="400610"/>
                </a:lnTo>
                <a:lnTo>
                  <a:pt x="6574066" y="454828"/>
                </a:lnTo>
                <a:lnTo>
                  <a:pt x="6528238" y="511702"/>
                </a:lnTo>
                <a:lnTo>
                  <a:pt x="6484898" y="571239"/>
                </a:lnTo>
                <a:lnTo>
                  <a:pt x="6444147" y="633445"/>
                </a:lnTo>
                <a:lnTo>
                  <a:pt x="6406086" y="698329"/>
                </a:lnTo>
                <a:lnTo>
                  <a:pt x="6370814" y="765897"/>
                </a:lnTo>
                <a:lnTo>
                  <a:pt x="6337539" y="834288"/>
                </a:lnTo>
                <a:lnTo>
                  <a:pt x="6304892" y="902627"/>
                </a:lnTo>
                <a:lnTo>
                  <a:pt x="6272747" y="970816"/>
                </a:lnTo>
                <a:lnTo>
                  <a:pt x="6178053" y="1173502"/>
                </a:lnTo>
                <a:lnTo>
                  <a:pt x="6162359" y="1206880"/>
                </a:lnTo>
                <a:lnTo>
                  <a:pt x="6130903" y="1273180"/>
                </a:lnTo>
                <a:lnTo>
                  <a:pt x="6099253" y="1338792"/>
                </a:lnTo>
                <a:lnTo>
                  <a:pt x="6067280" y="1403616"/>
                </a:lnTo>
                <a:lnTo>
                  <a:pt x="6034860" y="1467555"/>
                </a:lnTo>
                <a:lnTo>
                  <a:pt x="6001864" y="1530511"/>
                </a:lnTo>
                <a:lnTo>
                  <a:pt x="5968167" y="1592386"/>
                </a:lnTo>
                <a:lnTo>
                  <a:pt x="5933641" y="1653083"/>
                </a:lnTo>
                <a:lnTo>
                  <a:pt x="5898161" y="1712502"/>
                </a:lnTo>
                <a:lnTo>
                  <a:pt x="5861599" y="1770546"/>
                </a:lnTo>
                <a:lnTo>
                  <a:pt x="5823829" y="1827117"/>
                </a:lnTo>
                <a:lnTo>
                  <a:pt x="5784724" y="1882117"/>
                </a:lnTo>
                <a:lnTo>
                  <a:pt x="5744158" y="1935449"/>
                </a:lnTo>
                <a:lnTo>
                  <a:pt x="5702003" y="1987013"/>
                </a:lnTo>
                <a:lnTo>
                  <a:pt x="5658134" y="2036712"/>
                </a:lnTo>
                <a:lnTo>
                  <a:pt x="5612423" y="2084449"/>
                </a:lnTo>
                <a:lnTo>
                  <a:pt x="5564745" y="2130125"/>
                </a:lnTo>
                <a:lnTo>
                  <a:pt x="5514971" y="2173642"/>
                </a:lnTo>
                <a:lnTo>
                  <a:pt x="5462977" y="2214902"/>
                </a:lnTo>
                <a:lnTo>
                  <a:pt x="5408634" y="2253807"/>
                </a:lnTo>
                <a:lnTo>
                  <a:pt x="5351816" y="2290259"/>
                </a:lnTo>
                <a:lnTo>
                  <a:pt x="5292398" y="2324161"/>
                </a:lnTo>
                <a:lnTo>
                  <a:pt x="5230251" y="2355414"/>
                </a:lnTo>
                <a:lnTo>
                  <a:pt x="5165250" y="2383920"/>
                </a:lnTo>
                <a:lnTo>
                  <a:pt x="5097267" y="2409582"/>
                </a:lnTo>
                <a:lnTo>
                  <a:pt x="5026177" y="2432300"/>
                </a:lnTo>
                <a:lnTo>
                  <a:pt x="4989427" y="2442526"/>
                </a:lnTo>
                <a:lnTo>
                  <a:pt x="4951852" y="2451979"/>
                </a:lnTo>
                <a:lnTo>
                  <a:pt x="4913437" y="2460647"/>
                </a:lnTo>
                <a:lnTo>
                  <a:pt x="4874166" y="2468518"/>
                </a:lnTo>
                <a:lnTo>
                  <a:pt x="4834023" y="2475580"/>
                </a:lnTo>
                <a:lnTo>
                  <a:pt x="4792992" y="2481821"/>
                </a:lnTo>
                <a:lnTo>
                  <a:pt x="4751058" y="2487228"/>
                </a:lnTo>
                <a:lnTo>
                  <a:pt x="4708204" y="2491789"/>
                </a:lnTo>
                <a:lnTo>
                  <a:pt x="4664415" y="2495492"/>
                </a:lnTo>
                <a:lnTo>
                  <a:pt x="4619675" y="2498324"/>
                </a:lnTo>
                <a:lnTo>
                  <a:pt x="4573967" y="2500274"/>
                </a:lnTo>
                <a:lnTo>
                  <a:pt x="4527277" y="2501329"/>
                </a:lnTo>
                <a:lnTo>
                  <a:pt x="4479589" y="2501477"/>
                </a:lnTo>
                <a:lnTo>
                  <a:pt x="4430886" y="2500706"/>
                </a:lnTo>
                <a:lnTo>
                  <a:pt x="4381153" y="2499002"/>
                </a:lnTo>
                <a:lnTo>
                  <a:pt x="4330373" y="2496355"/>
                </a:lnTo>
                <a:lnTo>
                  <a:pt x="4278532" y="2492752"/>
                </a:lnTo>
                <a:lnTo>
                  <a:pt x="4225613" y="2488181"/>
                </a:lnTo>
                <a:lnTo>
                  <a:pt x="4171601" y="2482628"/>
                </a:lnTo>
                <a:lnTo>
                  <a:pt x="4116479" y="2476083"/>
                </a:lnTo>
                <a:lnTo>
                  <a:pt x="4060231" y="2468533"/>
                </a:lnTo>
                <a:lnTo>
                  <a:pt x="4002843" y="2459965"/>
                </a:lnTo>
                <a:lnTo>
                  <a:pt x="3944298" y="2450368"/>
                </a:lnTo>
                <a:lnTo>
                  <a:pt x="3884580" y="2439729"/>
                </a:lnTo>
                <a:lnTo>
                  <a:pt x="3823673" y="2428036"/>
                </a:lnTo>
                <a:lnTo>
                  <a:pt x="3761562" y="2415276"/>
                </a:lnTo>
                <a:lnTo>
                  <a:pt x="3698231" y="2401438"/>
                </a:lnTo>
                <a:lnTo>
                  <a:pt x="3633664" y="2386509"/>
                </a:lnTo>
                <a:lnTo>
                  <a:pt x="3567845" y="2370477"/>
                </a:lnTo>
                <a:lnTo>
                  <a:pt x="3500758" y="2353329"/>
                </a:lnTo>
                <a:lnTo>
                  <a:pt x="3432388" y="2335054"/>
                </a:lnTo>
                <a:lnTo>
                  <a:pt x="3362718" y="2315639"/>
                </a:lnTo>
                <a:lnTo>
                  <a:pt x="3291733" y="2295072"/>
                </a:lnTo>
                <a:lnTo>
                  <a:pt x="3219417" y="2273341"/>
                </a:lnTo>
                <a:lnTo>
                  <a:pt x="3086500" y="2232271"/>
                </a:lnTo>
                <a:lnTo>
                  <a:pt x="3027563" y="2215285"/>
                </a:lnTo>
                <a:lnTo>
                  <a:pt x="2968950" y="2199458"/>
                </a:lnTo>
                <a:lnTo>
                  <a:pt x="2910668" y="2184778"/>
                </a:lnTo>
                <a:lnTo>
                  <a:pt x="2852724" y="2171229"/>
                </a:lnTo>
                <a:lnTo>
                  <a:pt x="2795124" y="2158798"/>
                </a:lnTo>
                <a:lnTo>
                  <a:pt x="2737875" y="2147470"/>
                </a:lnTo>
                <a:lnTo>
                  <a:pt x="2680983" y="2137232"/>
                </a:lnTo>
                <a:lnTo>
                  <a:pt x="2624457" y="2128068"/>
                </a:lnTo>
                <a:lnTo>
                  <a:pt x="2568301" y="2119966"/>
                </a:lnTo>
                <a:lnTo>
                  <a:pt x="2512523" y="2112909"/>
                </a:lnTo>
                <a:lnTo>
                  <a:pt x="2457130" y="2106885"/>
                </a:lnTo>
                <a:lnTo>
                  <a:pt x="2402129" y="2101880"/>
                </a:lnTo>
                <a:lnTo>
                  <a:pt x="2347525" y="2097878"/>
                </a:lnTo>
                <a:lnTo>
                  <a:pt x="2293326" y="2094866"/>
                </a:lnTo>
                <a:lnTo>
                  <a:pt x="2239539" y="2092829"/>
                </a:lnTo>
                <a:lnTo>
                  <a:pt x="2186170" y="2091754"/>
                </a:lnTo>
                <a:lnTo>
                  <a:pt x="2133226" y="2091626"/>
                </a:lnTo>
                <a:lnTo>
                  <a:pt x="2080713" y="2092431"/>
                </a:lnTo>
                <a:lnTo>
                  <a:pt x="2028639" y="2094155"/>
                </a:lnTo>
                <a:lnTo>
                  <a:pt x="1977010" y="2096784"/>
                </a:lnTo>
                <a:lnTo>
                  <a:pt x="1925833" y="2100302"/>
                </a:lnTo>
                <a:lnTo>
                  <a:pt x="1875115" y="2104697"/>
                </a:lnTo>
                <a:lnTo>
                  <a:pt x="1824861" y="2109954"/>
                </a:lnTo>
                <a:lnTo>
                  <a:pt x="1775080" y="2116058"/>
                </a:lnTo>
                <a:lnTo>
                  <a:pt x="1725777" y="2122996"/>
                </a:lnTo>
                <a:lnTo>
                  <a:pt x="1676960" y="2130753"/>
                </a:lnTo>
                <a:lnTo>
                  <a:pt x="1628635" y="2139316"/>
                </a:lnTo>
                <a:lnTo>
                  <a:pt x="1580809" y="2148669"/>
                </a:lnTo>
                <a:lnTo>
                  <a:pt x="1533488" y="2158799"/>
                </a:lnTo>
                <a:lnTo>
                  <a:pt x="1486680" y="2169692"/>
                </a:lnTo>
                <a:lnTo>
                  <a:pt x="1440391" y="2181333"/>
                </a:lnTo>
                <a:lnTo>
                  <a:pt x="1394627" y="2193708"/>
                </a:lnTo>
                <a:lnTo>
                  <a:pt x="1349396" y="2206803"/>
                </a:lnTo>
                <a:lnTo>
                  <a:pt x="1304705" y="2220604"/>
                </a:lnTo>
                <a:lnTo>
                  <a:pt x="1260559" y="2235096"/>
                </a:lnTo>
                <a:lnTo>
                  <a:pt x="1216965" y="2250265"/>
                </a:lnTo>
                <a:lnTo>
                  <a:pt x="1173931" y="2266098"/>
                </a:lnTo>
                <a:lnTo>
                  <a:pt x="1131464" y="2282579"/>
                </a:lnTo>
                <a:lnTo>
                  <a:pt x="1089568" y="2299696"/>
                </a:lnTo>
                <a:lnTo>
                  <a:pt x="1048253" y="2317432"/>
                </a:lnTo>
                <a:lnTo>
                  <a:pt x="1007524" y="2335775"/>
                </a:lnTo>
                <a:lnTo>
                  <a:pt x="967387" y="2354711"/>
                </a:lnTo>
                <a:lnTo>
                  <a:pt x="927850" y="2374224"/>
                </a:lnTo>
                <a:lnTo>
                  <a:pt x="888920" y="2394300"/>
                </a:lnTo>
                <a:lnTo>
                  <a:pt x="850603" y="2414926"/>
                </a:lnTo>
                <a:lnTo>
                  <a:pt x="812905" y="2436088"/>
                </a:lnTo>
                <a:lnTo>
                  <a:pt x="775835" y="2457770"/>
                </a:lnTo>
                <a:lnTo>
                  <a:pt x="739397" y="2479960"/>
                </a:lnTo>
                <a:lnTo>
                  <a:pt x="703599" y="2502642"/>
                </a:lnTo>
                <a:lnTo>
                  <a:pt x="668448" y="2525803"/>
                </a:lnTo>
                <a:lnTo>
                  <a:pt x="633951" y="2549427"/>
                </a:lnTo>
                <a:lnTo>
                  <a:pt x="600114" y="2573502"/>
                </a:lnTo>
                <a:lnTo>
                  <a:pt x="566943" y="2598013"/>
                </a:lnTo>
                <a:lnTo>
                  <a:pt x="534446" y="2622946"/>
                </a:lnTo>
                <a:lnTo>
                  <a:pt x="502630" y="2648286"/>
                </a:lnTo>
                <a:lnTo>
                  <a:pt x="471500" y="2674019"/>
                </a:lnTo>
                <a:lnTo>
                  <a:pt x="441065" y="2700131"/>
                </a:lnTo>
                <a:lnTo>
                  <a:pt x="411329" y="2726608"/>
                </a:lnTo>
                <a:lnTo>
                  <a:pt x="382301" y="2753436"/>
                </a:lnTo>
                <a:lnTo>
                  <a:pt x="353987" y="2780600"/>
                </a:lnTo>
                <a:lnTo>
                  <a:pt x="326393" y="2808087"/>
                </a:lnTo>
                <a:lnTo>
                  <a:pt x="299527" y="2835882"/>
                </a:lnTo>
                <a:lnTo>
                  <a:pt x="273395" y="2863970"/>
                </a:lnTo>
                <a:lnTo>
                  <a:pt x="223360" y="2920971"/>
                </a:lnTo>
                <a:lnTo>
                  <a:pt x="176341" y="2978978"/>
                </a:lnTo>
                <a:lnTo>
                  <a:pt x="132394" y="3037876"/>
                </a:lnTo>
                <a:lnTo>
                  <a:pt x="91571" y="3097552"/>
                </a:lnTo>
                <a:lnTo>
                  <a:pt x="53925" y="3157891"/>
                </a:lnTo>
                <a:lnTo>
                  <a:pt x="19512" y="3218782"/>
                </a:lnTo>
                <a:lnTo>
                  <a:pt x="3535" y="3249398"/>
                </a:lnTo>
                <a:lnTo>
                  <a:pt x="0" y="3256564"/>
                </a:lnTo>
                <a:close/>
              </a:path>
            </a:pathLst>
          </a:custGeom>
          <a:solidFill>
            <a:srgbClr val="4472C4">
              <a:lumMod val="75000"/>
            </a:srgbClr>
          </a:solidFill>
        </p:spPr>
        <p:txBody>
          <a:bodyPr wrap="square" lIns="0" tIns="0" rIns="0" bIns="0" rtlCol="0"/>
          <a:lstStyle/>
          <a:p>
            <a:pPr>
              <a:defRPr/>
            </a:pPr>
            <a:endParaRPr kern="0">
              <a:solidFill>
                <a:prstClr val="black"/>
              </a:solidFill>
              <a:latin typeface="Calibri" panose="020F0502020204030204"/>
            </a:endParaRPr>
          </a:p>
        </p:txBody>
      </p:sp>
      <p:pic>
        <p:nvPicPr>
          <p:cNvPr id="6" name="Picture 5">
            <a:extLst>
              <a:ext uri="{FF2B5EF4-FFF2-40B4-BE49-F238E27FC236}">
                <a16:creationId xmlns:a16="http://schemas.microsoft.com/office/drawing/2014/main" id="{F9FB56F6-7E8E-6D16-2C11-1ABA62F18573}"/>
              </a:ext>
            </a:extLst>
          </p:cNvPr>
          <p:cNvPicPr>
            <a:picLocks noChangeAspect="1"/>
          </p:cNvPicPr>
          <p:nvPr/>
        </p:nvPicPr>
        <p:blipFill>
          <a:blip r:embed="rId2"/>
          <a:stretch>
            <a:fillRect/>
          </a:stretch>
        </p:blipFill>
        <p:spPr>
          <a:xfrm>
            <a:off x="8388145" y="234746"/>
            <a:ext cx="1676545" cy="774259"/>
          </a:xfrm>
          <a:prstGeom prst="rect">
            <a:avLst/>
          </a:prstGeom>
        </p:spPr>
      </p:pic>
      <p:pic>
        <p:nvPicPr>
          <p:cNvPr id="4" name="Picture 3">
            <a:extLst>
              <a:ext uri="{FF2B5EF4-FFF2-40B4-BE49-F238E27FC236}">
                <a16:creationId xmlns:a16="http://schemas.microsoft.com/office/drawing/2014/main" id="{5A8644A7-1E90-A639-B7DA-ABB43E1D0810}"/>
              </a:ext>
            </a:extLst>
          </p:cNvPr>
          <p:cNvPicPr>
            <a:picLocks noChangeAspect="1"/>
          </p:cNvPicPr>
          <p:nvPr/>
        </p:nvPicPr>
        <p:blipFill>
          <a:blip r:embed="rId3"/>
          <a:stretch>
            <a:fillRect/>
          </a:stretch>
        </p:blipFill>
        <p:spPr>
          <a:xfrm>
            <a:off x="10466794" y="282729"/>
            <a:ext cx="1488607" cy="551227"/>
          </a:xfrm>
          <a:prstGeom prst="rect">
            <a:avLst/>
          </a:prstGeom>
        </p:spPr>
      </p:pic>
    </p:spTree>
    <p:extLst>
      <p:ext uri="{BB962C8B-B14F-4D97-AF65-F5344CB8AC3E}">
        <p14:creationId xmlns:p14="http://schemas.microsoft.com/office/powerpoint/2010/main" val="2696636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550</TotalTime>
  <Words>2979</Words>
  <Application>Microsoft Office PowerPoint</Application>
  <PresentationFormat>Widescreen</PresentationFormat>
  <Paragraphs>227</Paragraphs>
  <Slides>17</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17</vt:i4>
      </vt:variant>
    </vt:vector>
  </HeadingPairs>
  <TitlesOfParts>
    <vt:vector size="27" baseType="lpstr">
      <vt:lpstr>Arial</vt:lpstr>
      <vt:lpstr>Calibri</vt:lpstr>
      <vt:lpstr>Calibri Light</vt:lpstr>
      <vt:lpstr>Montserrat</vt:lpstr>
      <vt:lpstr>Open Sans</vt:lpstr>
      <vt:lpstr>System Font Regular</vt:lpstr>
      <vt:lpstr>Trebuchet MS</vt:lpstr>
      <vt:lpstr>Wingdings</vt:lpstr>
      <vt:lpstr>Office Theme</vt:lpstr>
      <vt:lpstr>1_Office Theme</vt:lpstr>
      <vt:lpstr>PowerPoint Presentation</vt:lpstr>
      <vt:lpstr>PowerPoint Presentation</vt:lpstr>
      <vt:lpstr>Obiectiv specific FEDR</vt:lpstr>
      <vt:lpstr>PowerPoint Presentation</vt:lpstr>
      <vt:lpstr>PowerPoint Presentation</vt:lpstr>
      <vt:lpstr>PowerPoint Presentation</vt:lpstr>
      <vt:lpstr>Etapele procesului de evaluare, selectie si contractare </vt:lpstr>
      <vt:lpstr>Anexele obligatorii de prezentat la momentul depunerii cererii de finantare </vt:lpstr>
      <vt:lpstr>Anexele obligatorii de prezentat la momentul contractării </vt:lpstr>
      <vt:lpstr>Anexele obligatorii de prezentat la momentul contractării </vt:lpstr>
      <vt:lpstr>Criterii de selectie</vt:lpstr>
      <vt:lpstr>PowerPoint Presentation</vt:lpstr>
      <vt:lpstr>B. Criterii de eligibilitate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Sergiu Blanuta 2</cp:lastModifiedBy>
  <cp:revision>44</cp:revision>
  <cp:lastPrinted>2023-03-15T06:36:10Z</cp:lastPrinted>
  <dcterms:created xsi:type="dcterms:W3CDTF">2021-09-15T18:28:22Z</dcterms:created>
  <dcterms:modified xsi:type="dcterms:W3CDTF">2023-03-15T07:34:06Z</dcterms:modified>
</cp:coreProperties>
</file>